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5" r:id="rId2"/>
    <p:sldId id="283" r:id="rId3"/>
    <p:sldId id="282" r:id="rId4"/>
    <p:sldId id="287" r:id="rId5"/>
    <p:sldId id="284" r:id="rId6"/>
    <p:sldId id="290" r:id="rId7"/>
    <p:sldId id="286" r:id="rId8"/>
    <p:sldId id="289" r:id="rId9"/>
    <p:sldId id="291" r:id="rId10"/>
    <p:sldId id="296" r:id="rId11"/>
    <p:sldId id="292" r:id="rId12"/>
    <p:sldId id="293" r:id="rId13"/>
    <p:sldId id="295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93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0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year3comms@stbridgets.Wirral.sch.uk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bridgets.wirral.sch.uk/websit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4BF6-BCB5-411C-91EB-07753577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153746"/>
            <a:ext cx="8686800" cy="225147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u="sng" dirty="0">
                <a:latin typeface="NTFPreCursivef" panose="03000400000000000000" pitchFamily="66" charset="0"/>
              </a:rPr>
              <a:t>Welcome to Year 3’s Curriculum Evening</a:t>
            </a:r>
            <a:br>
              <a:rPr lang="en-GB" sz="8000" u="sng" dirty="0">
                <a:latin typeface="NTFPreCursivef" panose="03000400000000000000" pitchFamily="66" charset="0"/>
              </a:rPr>
            </a:br>
            <a:br>
              <a:rPr lang="en-GB" sz="8000" u="sng" dirty="0">
                <a:latin typeface="NTFPreCursivef" panose="03000400000000000000" pitchFamily="66" charset="0"/>
              </a:rPr>
            </a:br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Class 5 – Mrs Lacey and Miss Marr</a:t>
            </a:r>
            <a:b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Class 6 – Miss Kirkby </a:t>
            </a:r>
          </a:p>
        </p:txBody>
      </p:sp>
    </p:spTree>
    <p:extLst>
      <p:ext uri="{BB962C8B-B14F-4D97-AF65-F5344CB8AC3E}">
        <p14:creationId xmlns:p14="http://schemas.microsoft.com/office/powerpoint/2010/main" val="31745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13AF-124C-486E-A0D8-B5BDD357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539" y="345232"/>
            <a:ext cx="11224726" cy="6139544"/>
          </a:xfrm>
        </p:spPr>
        <p:txBody>
          <a:bodyPr anchor="t">
            <a:normAutofit fontScale="90000"/>
          </a:bodyPr>
          <a:lstStyle/>
          <a:p>
            <a:r>
              <a:rPr lang="en-GB" sz="7300" u="sng" dirty="0">
                <a:latin typeface="NTFPreCursivef" panose="03000400000000000000" pitchFamily="66" charset="0"/>
              </a:rPr>
              <a:t>Helping at home</a:t>
            </a:r>
            <a:br>
              <a:rPr lang="en-GB" sz="4400" u="sng" dirty="0">
                <a:latin typeface="NTFPreCursivef" panose="03000400000000000000" pitchFamily="66" charset="0"/>
              </a:rPr>
            </a:br>
            <a:br>
              <a:rPr lang="en-GB" sz="4400" u="sng" dirty="0">
                <a:latin typeface="NTFPreCursivef" panose="03000400000000000000" pitchFamily="66" charset="0"/>
              </a:rPr>
            </a:br>
            <a:r>
              <a:rPr lang="en-GB" sz="4400" dirty="0">
                <a:latin typeface="NTFPreCursivef" panose="03000400000000000000" pitchFamily="66" charset="0"/>
              </a:rPr>
              <a:t>Reading </a:t>
            </a:r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– encouraging your child to read books that spark                their interests</a:t>
            </a:r>
            <a:b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         - asking questions to monitor and check understanding</a:t>
            </a:r>
            <a:b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r>
              <a:rPr lang="en-GB" sz="4400" dirty="0">
                <a:latin typeface="NTFPreCursivef" panose="03000400000000000000" pitchFamily="66" charset="0"/>
              </a:rPr>
              <a:t>Maths</a:t>
            </a:r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 – times tables 2, 3, 4, 5, 8, and 10                          </a:t>
            </a:r>
            <a:b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        - Number Bonds</a:t>
            </a:r>
            <a:b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        - Counting in 3, 4, 8 </a:t>
            </a:r>
            <a:b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        - Time </a:t>
            </a:r>
            <a:b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r>
              <a:rPr lang="en-GB" sz="4400" dirty="0">
                <a:latin typeface="NTFPreCursivef" panose="03000400000000000000" pitchFamily="66" charset="0"/>
              </a:rPr>
              <a:t>Spelling and Reading Common Exception Words </a:t>
            </a:r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– fish </a:t>
            </a:r>
            <a:br>
              <a:rPr lang="en-GB" u="sng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endParaRPr lang="en-GB" dirty="0">
              <a:solidFill>
                <a:schemeClr val="tx2">
                  <a:lumMod val="95000"/>
                  <a:lumOff val="5000"/>
                </a:schemeClr>
              </a:solidFill>
              <a:latin typeface="NTFPreCursivef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1C48-A644-475D-AAD4-E5F61BD7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382" y="407934"/>
            <a:ext cx="11349197" cy="6179478"/>
          </a:xfrm>
        </p:spPr>
        <p:txBody>
          <a:bodyPr anchor="t">
            <a:normAutofit fontScale="90000"/>
          </a:bodyPr>
          <a:lstStyle/>
          <a:p>
            <a:r>
              <a:rPr lang="en-GB" sz="6600" u="sng" dirty="0">
                <a:latin typeface="NTFPreCursivef" panose="03000400000000000000" pitchFamily="66" charset="0"/>
              </a:rPr>
              <a:t>Reading Books</a:t>
            </a:r>
            <a:br>
              <a:rPr lang="en-GB" u="sng" dirty="0">
                <a:latin typeface="NTFPreCursivef" panose="03000400000000000000" pitchFamily="66" charset="0"/>
              </a:rPr>
            </a:br>
            <a: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  <a:t>Bring into school by Thursday and returned Friday</a:t>
            </a:r>
            <a:br>
              <a:rPr lang="en-GB" dirty="0">
                <a:latin typeface="NTFPreCursivef" panose="03000400000000000000" pitchFamily="66" charset="0"/>
              </a:rPr>
            </a:br>
            <a:br>
              <a:rPr lang="en-GB" dirty="0">
                <a:latin typeface="NTFPreCursivef" panose="03000400000000000000" pitchFamily="66" charset="0"/>
              </a:rPr>
            </a:br>
            <a:br>
              <a:rPr lang="en-GB" u="sng" dirty="0">
                <a:latin typeface="NTFPreCursivef" panose="03000400000000000000" pitchFamily="66" charset="0"/>
              </a:rPr>
            </a:br>
            <a:r>
              <a:rPr lang="en-GB" sz="6600" u="sng" dirty="0">
                <a:latin typeface="NTFPreCursivef" panose="03000400000000000000" pitchFamily="66" charset="0"/>
              </a:rPr>
              <a:t>Things to remember every day </a:t>
            </a:r>
            <a:br>
              <a:rPr lang="en-GB" u="sng" dirty="0">
                <a:latin typeface="NTFPreCursivef" panose="03000400000000000000" pitchFamily="66" charset="0"/>
              </a:rPr>
            </a:br>
            <a: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  <a:t>water bottles</a:t>
            </a:r>
            <a:b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</a:br>
            <a: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  <a:t>no need for own pencil cases</a:t>
            </a:r>
            <a:b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</a:br>
            <a: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  <a:t>labelled uniform</a:t>
            </a:r>
            <a:br>
              <a:rPr lang="en-GB" u="sng" dirty="0"/>
            </a:b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7919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13AF-124C-486E-A0D8-B5BDD357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7" y="352137"/>
            <a:ext cx="10879494" cy="6153725"/>
          </a:xfrm>
        </p:spPr>
        <p:txBody>
          <a:bodyPr anchor="t">
            <a:normAutofit fontScale="90000"/>
          </a:bodyPr>
          <a:lstStyle/>
          <a:p>
            <a:r>
              <a:rPr lang="en-GB" sz="7300" u="sng" dirty="0">
                <a:latin typeface="NTFPreCursivef" panose="03000400000000000000" pitchFamily="66" charset="0"/>
              </a:rPr>
              <a:t>Homework</a:t>
            </a:r>
            <a:br>
              <a:rPr lang="en-GB" u="sng" dirty="0">
                <a:latin typeface="NTFPreCursivef" panose="03000400000000000000" pitchFamily="66" charset="0"/>
              </a:rPr>
            </a:br>
            <a: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  <a:t>Mathletics</a:t>
            </a:r>
            <a:b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</a:br>
            <a: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  <a:t>Spelling Frame</a:t>
            </a:r>
            <a:b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</a:br>
            <a: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  <a:t>Reading</a:t>
            </a:r>
            <a:br>
              <a:rPr lang="en-GB" dirty="0">
                <a:latin typeface="NTFPreCursivef" panose="03000400000000000000" pitchFamily="66" charset="0"/>
              </a:rPr>
            </a:br>
            <a:br>
              <a:rPr lang="en-GB" dirty="0">
                <a:latin typeface="NTFPreCursivef" panose="03000400000000000000" pitchFamily="66" charset="0"/>
              </a:rPr>
            </a:br>
            <a: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  <a:t>TT Rock stars (Later in the year)</a:t>
            </a:r>
            <a:b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</a:br>
            <a:b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</a:br>
            <a:r>
              <a:rPr lang="en-GB" dirty="0">
                <a:latin typeface="NTFPreCursivef" panose="03000400000000000000" pitchFamily="66" charset="0"/>
              </a:rPr>
              <a:t>Make sure you check Google Classroom each week for updates/ projects. </a:t>
            </a:r>
          </a:p>
        </p:txBody>
      </p:sp>
    </p:spTree>
    <p:extLst>
      <p:ext uri="{BB962C8B-B14F-4D97-AF65-F5344CB8AC3E}">
        <p14:creationId xmlns:p14="http://schemas.microsoft.com/office/powerpoint/2010/main" val="41216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13AF-124C-486E-A0D8-B5BDD357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5" y="2379306"/>
            <a:ext cx="10954138" cy="1735494"/>
          </a:xfrm>
        </p:spPr>
        <p:txBody>
          <a:bodyPr>
            <a:normAutofit fontScale="90000"/>
          </a:bodyPr>
          <a:lstStyle/>
          <a:p>
            <a:r>
              <a:rPr lang="en-GB" sz="7300" u="sng" dirty="0">
                <a:latin typeface="NTFPreCursivef" panose="03000400000000000000" pitchFamily="66" charset="0"/>
              </a:rPr>
              <a:t>Communication </a:t>
            </a:r>
            <a:br>
              <a:rPr lang="en-GB" u="sng" dirty="0">
                <a:latin typeface="NTFPreCursivef" panose="03000400000000000000" pitchFamily="66" charset="0"/>
              </a:rPr>
            </a:br>
            <a:br>
              <a:rPr lang="en-GB" u="sng" dirty="0">
                <a:latin typeface="NTFPreCursivef" panose="03000400000000000000" pitchFamily="66" charset="0"/>
              </a:rPr>
            </a:br>
            <a:r>
              <a:rPr lang="en-GB" dirty="0">
                <a:latin typeface="NTFPreCursivef" panose="03000400000000000000" pitchFamily="66" charset="0"/>
              </a:rPr>
              <a:t>Urgent messages – </a:t>
            </a:r>
            <a: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  <a:t>Contact school office</a:t>
            </a:r>
            <a:br>
              <a:rPr lang="en-GB" dirty="0">
                <a:latin typeface="NTFPreCursivef" panose="03000400000000000000" pitchFamily="66" charset="0"/>
              </a:rPr>
            </a:br>
            <a:r>
              <a:rPr lang="en-GB" dirty="0">
                <a:latin typeface="NTFPreCursivef" panose="03000400000000000000" pitchFamily="66" charset="0"/>
              </a:rPr>
              <a:t>Non-urgent messages or questions –</a:t>
            </a:r>
            <a:r>
              <a:rPr lang="en-GB" dirty="0">
                <a:solidFill>
                  <a:schemeClr val="tx2"/>
                </a:solidFill>
                <a:latin typeface="NTFPreCursivef" panose="03000400000000000000" pitchFamily="66" charset="0"/>
              </a:rPr>
              <a:t> Contact</a:t>
            </a:r>
            <a:r>
              <a:rPr lang="en-GB" dirty="0">
                <a:latin typeface="NTFPreCursivef" panose="03000400000000000000" pitchFamily="66" charset="0"/>
              </a:rPr>
              <a:t> </a:t>
            </a:r>
            <a:r>
              <a:rPr lang="en-GB" dirty="0">
                <a:latin typeface="NTFPreCursivef" panose="03000400000000000000" pitchFamily="66" charset="0"/>
                <a:hlinkClick r:id="rId2"/>
              </a:rPr>
              <a:t>year3comms@stbridgets.Wirral.sch.uk</a:t>
            </a:r>
            <a:r>
              <a:rPr lang="en-GB" dirty="0">
                <a:latin typeface="NTFPreCursivef" panose="030004000000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450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44BF6-BCB5-411C-91EB-07753577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153746"/>
            <a:ext cx="8686800" cy="225147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8000" u="sng" dirty="0">
                <a:latin typeface="NTFPreCursivef" panose="03000400000000000000" pitchFamily="66" charset="0"/>
              </a:rPr>
              <a:t>Thank you for coming to Year 3’s Curriculum Evening</a:t>
            </a:r>
            <a:br>
              <a:rPr lang="en-GB" sz="8000" u="sng" dirty="0">
                <a:latin typeface="NTFPreCursivef" panose="03000400000000000000" pitchFamily="66" charset="0"/>
              </a:rPr>
            </a:br>
            <a:endParaRPr lang="en-GB" sz="4400" dirty="0">
              <a:solidFill>
                <a:schemeClr val="tx2">
                  <a:lumMod val="95000"/>
                  <a:lumOff val="5000"/>
                </a:schemeClr>
              </a:solidFill>
              <a:latin typeface="NTFPreCursivef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16D3-3D75-4F51-9FEC-DE8307BF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146041"/>
            <a:ext cx="8686800" cy="378375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tx2"/>
                </a:solidFill>
                <a:latin typeface="NTFPreCursive" panose="03000400000000000000" pitchFamily="66" charset="0"/>
              </a:rPr>
              <a:t>Love your </a:t>
            </a:r>
            <a:r>
              <a:rPr lang="en-US" sz="6600" dirty="0" err="1">
                <a:solidFill>
                  <a:schemeClr val="tx2"/>
                </a:solidFill>
                <a:latin typeface="NTFPreCursive" panose="03000400000000000000" pitchFamily="66" charset="0"/>
              </a:rPr>
              <a:t>neighbour</a:t>
            </a:r>
            <a:r>
              <a:rPr lang="en-US" sz="6600" dirty="0">
                <a:solidFill>
                  <a:schemeClr val="tx2"/>
                </a:solidFill>
                <a:latin typeface="NTFPreCursive" panose="03000400000000000000" pitchFamily="66" charset="0"/>
              </a:rPr>
              <a:t> as yourself.</a:t>
            </a:r>
            <a:br>
              <a:rPr lang="en-US" sz="6600" dirty="0">
                <a:solidFill>
                  <a:schemeClr val="tx2"/>
                </a:solidFill>
                <a:latin typeface="NTFPreCursive" panose="03000400000000000000" pitchFamily="66" charset="0"/>
              </a:rPr>
            </a:br>
            <a:r>
              <a:rPr lang="en-US" sz="6600" dirty="0">
                <a:solidFill>
                  <a:schemeClr val="tx2"/>
                </a:solidFill>
                <a:latin typeface="NTFPreCursive" panose="03000400000000000000" pitchFamily="66" charset="0"/>
              </a:rPr>
              <a:t>Luke 10:27.</a:t>
            </a:r>
            <a:br>
              <a:rPr lang="en-US" sz="6600" dirty="0">
                <a:solidFill>
                  <a:schemeClr val="accent6">
                    <a:lumMod val="50000"/>
                  </a:schemeClr>
                </a:solidFill>
                <a:latin typeface="NTFPreCursive" panose="03000400000000000000" pitchFamily="66" charset="0"/>
              </a:rPr>
            </a:br>
            <a:endParaRPr lang="en-GB" sz="6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863695-78F8-461B-8931-5834D686A996}"/>
              </a:ext>
            </a:extLst>
          </p:cNvPr>
          <p:cNvSpPr txBox="1"/>
          <p:nvPr/>
        </p:nvSpPr>
        <p:spPr>
          <a:xfrm>
            <a:off x="2730743" y="691280"/>
            <a:ext cx="67305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>
                <a:solidFill>
                  <a:schemeClr val="accent1">
                    <a:lumMod val="75000"/>
                  </a:schemeClr>
                </a:solidFill>
                <a:latin typeface="NTFPreCursive" panose="03000400000000000000" pitchFamily="66" charset="0"/>
              </a:rPr>
              <a:t>School Mission Statement</a:t>
            </a:r>
            <a:endParaRPr lang="en-GB" sz="60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2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715" y="214604"/>
            <a:ext cx="10618570" cy="3973531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NTFPreCursive" panose="03000400000000000000" pitchFamily="66" charset="0"/>
              </a:rPr>
              <a:t>Faith, hope &amp; love.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528848-888B-45D8-9492-1224CA7CE104}"/>
              </a:ext>
            </a:extLst>
          </p:cNvPr>
          <p:cNvGrpSpPr/>
          <p:nvPr/>
        </p:nvGrpSpPr>
        <p:grpSpPr>
          <a:xfrm>
            <a:off x="461892" y="4278090"/>
            <a:ext cx="11268215" cy="2365306"/>
            <a:chOff x="451034" y="4567339"/>
            <a:chExt cx="9439416" cy="19772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8FC2EE-EC6D-4D12-99F4-404F3B8D5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4834" y="4571199"/>
              <a:ext cx="1315616" cy="19734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01E2C1-E493-44FC-A6E3-C3F88BDDD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034" y="4576561"/>
              <a:ext cx="1405758" cy="196806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9D962B-E598-46D4-A18F-EEC9EED8B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6792" y="4576561"/>
              <a:ext cx="3708400" cy="193763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4FDD90-EADD-4998-826E-324B6EF80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5192" y="4567339"/>
              <a:ext cx="3009641" cy="194686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E7C63EE-8F2B-4F45-81C1-EA1EB834C4FA}"/>
              </a:ext>
            </a:extLst>
          </p:cNvPr>
          <p:cNvSpPr txBox="1"/>
          <p:nvPr/>
        </p:nvSpPr>
        <p:spPr>
          <a:xfrm>
            <a:off x="4049380" y="1211350"/>
            <a:ext cx="4093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u="sng" dirty="0">
                <a:solidFill>
                  <a:schemeClr val="accent1">
                    <a:lumMod val="75000"/>
                  </a:schemeClr>
                </a:solidFill>
                <a:latin typeface="NTFPreCursivef" panose="03000400000000000000" pitchFamily="66" charset="0"/>
              </a:rPr>
              <a:t>Core Values</a:t>
            </a:r>
          </a:p>
        </p:txBody>
      </p:sp>
    </p:spTree>
    <p:extLst>
      <p:ext uri="{BB962C8B-B14F-4D97-AF65-F5344CB8AC3E}">
        <p14:creationId xmlns:p14="http://schemas.microsoft.com/office/powerpoint/2010/main" val="60332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CACE-11DB-4371-8777-58FD8B7BE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210" y="496801"/>
            <a:ext cx="5183579" cy="1463040"/>
          </a:xfrm>
        </p:spPr>
        <p:txBody>
          <a:bodyPr>
            <a:normAutofit/>
          </a:bodyPr>
          <a:lstStyle/>
          <a:p>
            <a:r>
              <a:rPr lang="en-GB" sz="6600" u="sng" dirty="0">
                <a:latin typeface="NTFPreCursivef" panose="03000400000000000000" pitchFamily="66" charset="0"/>
              </a:rPr>
              <a:t>Behaviour Values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A6E3E-46AD-4B9E-86BB-E25CB9E8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2600" y="2347643"/>
            <a:ext cx="8686800" cy="2812828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solidFill>
                  <a:schemeClr val="tx1">
                    <a:lumMod val="50000"/>
                  </a:schemeClr>
                </a:solidFill>
                <a:latin typeface="NTFPreCursivef" panose="03000400000000000000" pitchFamily="66" charset="0"/>
              </a:rPr>
              <a:t>Be ready </a:t>
            </a:r>
          </a:p>
          <a:p>
            <a:pPr algn="ctr"/>
            <a:r>
              <a:rPr lang="en-GB" sz="6600" dirty="0">
                <a:solidFill>
                  <a:schemeClr val="tx1">
                    <a:lumMod val="50000"/>
                  </a:schemeClr>
                </a:solidFill>
                <a:latin typeface="NTFPreCursivef" panose="03000400000000000000" pitchFamily="66" charset="0"/>
              </a:rPr>
              <a:t>Be safe</a:t>
            </a:r>
          </a:p>
          <a:p>
            <a:pPr algn="ctr"/>
            <a:r>
              <a:rPr lang="en-GB" sz="6600" dirty="0">
                <a:solidFill>
                  <a:schemeClr val="tx1">
                    <a:lumMod val="50000"/>
                  </a:schemeClr>
                </a:solidFill>
                <a:latin typeface="NTFPreCursivef" panose="03000400000000000000" pitchFamily="66" charset="0"/>
              </a:rPr>
              <a:t>Be respectful</a:t>
            </a:r>
          </a:p>
        </p:txBody>
      </p:sp>
    </p:spTree>
    <p:extLst>
      <p:ext uri="{BB962C8B-B14F-4D97-AF65-F5344CB8AC3E}">
        <p14:creationId xmlns:p14="http://schemas.microsoft.com/office/powerpoint/2010/main" val="24453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CBC58-7363-4522-B28F-BD109DCA0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257" y="513185"/>
            <a:ext cx="11319484" cy="5094514"/>
          </a:xfrm>
        </p:spPr>
        <p:txBody>
          <a:bodyPr anchor="t">
            <a:noAutofit/>
          </a:bodyPr>
          <a:lstStyle/>
          <a:p>
            <a:pPr algn="ctr"/>
            <a:r>
              <a:rPr lang="en-GB" sz="6600" u="sng" dirty="0">
                <a:latin typeface="NTFPreCursivef" panose="03000400000000000000" pitchFamily="66" charset="0"/>
              </a:rPr>
              <a:t>Class Charter</a:t>
            </a:r>
            <a:br>
              <a:rPr lang="en-GB" sz="6600" u="sng" dirty="0">
                <a:latin typeface="NTFPreCursivef" panose="03000400000000000000" pitchFamily="66" charset="0"/>
              </a:rPr>
            </a:br>
            <a:r>
              <a:rPr lang="en-GB" sz="4100" dirty="0">
                <a:solidFill>
                  <a:schemeClr val="tx1">
                    <a:lumMod val="50000"/>
                  </a:schemeClr>
                </a:solidFill>
                <a:latin typeface="NTFPreCursivef" panose="03000400000000000000" pitchFamily="66" charset="0"/>
              </a:rPr>
              <a:t>To start the year, as a class, we create a class charter that links to the United Nation Convention of the rights of the Child and our behaviour values.</a:t>
            </a:r>
            <a:br>
              <a:rPr lang="en-GB" sz="6000" dirty="0">
                <a:highlight>
                  <a:srgbClr val="FFFF00"/>
                </a:highlight>
                <a:latin typeface="NTFPreCursivef" panose="03000400000000000000" pitchFamily="66" charset="0"/>
              </a:rPr>
            </a:br>
            <a:br>
              <a:rPr lang="en-GB" sz="6000" dirty="0">
                <a:highlight>
                  <a:srgbClr val="FFFF00"/>
                </a:highlight>
                <a:latin typeface="NTFPreCursivef" panose="03000400000000000000" pitchFamily="66" charset="0"/>
              </a:rPr>
            </a:br>
            <a:endParaRPr lang="en-GB" sz="6000" u="sng" dirty="0">
              <a:latin typeface="NTFPreCursivef" panose="03000400000000000000" pitchFamily="66" charset="0"/>
            </a:endParaRPr>
          </a:p>
        </p:txBody>
      </p:sp>
      <p:pic>
        <p:nvPicPr>
          <p:cNvPr id="1026" name="Picture 2" descr="Child-friendly UNCRC Poster leaflet - Play Scotland">
            <a:extLst>
              <a:ext uri="{FF2B5EF4-FFF2-40B4-BE49-F238E27FC236}">
                <a16:creationId xmlns:a16="http://schemas.microsoft.com/office/drawing/2014/main" id="{35C7498F-3E0A-404E-86E7-6DDC604CC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63" y="3635438"/>
            <a:ext cx="2283473" cy="302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6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C251-CA41-46C8-9C42-EF0DF8B7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0" y="606490"/>
            <a:ext cx="11258940" cy="5598368"/>
          </a:xfrm>
        </p:spPr>
        <p:txBody>
          <a:bodyPr anchor="t">
            <a:normAutofit fontScale="90000"/>
          </a:bodyPr>
          <a:lstStyle/>
          <a:p>
            <a:r>
              <a:rPr lang="en-GB" sz="6600" u="sng" dirty="0">
                <a:latin typeface="NTFPreCursivef" panose="03000400000000000000" pitchFamily="66" charset="0"/>
              </a:rPr>
              <a:t>Whole School Topics</a:t>
            </a:r>
            <a:br>
              <a:rPr lang="en-GB" sz="6600" u="sng" dirty="0">
                <a:latin typeface="NTFPreCursivef" panose="03000400000000000000" pitchFamily="66" charset="0"/>
              </a:rPr>
            </a:br>
            <a:br>
              <a:rPr lang="en-GB" u="sng" dirty="0">
                <a:latin typeface="NTFPreCursivef" panose="03000400000000000000" pitchFamily="66" charset="0"/>
              </a:rPr>
            </a:br>
            <a:r>
              <a:rPr lang="en-GB" dirty="0">
                <a:latin typeface="NTFPreCursivef" panose="03000400000000000000" pitchFamily="66" charset="0"/>
              </a:rPr>
              <a:t>Autumn - </a:t>
            </a: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Our World- currently Stone Age to Iron Age</a:t>
            </a:r>
            <a:b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r>
              <a:rPr lang="en-GB" dirty="0">
                <a:latin typeface="NTFPreCursivef" panose="03000400000000000000" pitchFamily="66" charset="0"/>
              </a:rPr>
              <a:t>Spring - </a:t>
            </a: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Our Community /STEM </a:t>
            </a:r>
            <a:b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r>
              <a:rPr lang="en-GB" dirty="0">
                <a:latin typeface="NTFPreCursivef" panose="03000400000000000000" pitchFamily="66" charset="0"/>
              </a:rPr>
              <a:t>Summer - </a:t>
            </a: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Our Environment – Our Local Area </a:t>
            </a:r>
            <a:b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b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endParaRPr lang="en-GB" dirty="0">
              <a:solidFill>
                <a:schemeClr val="tx2">
                  <a:lumMod val="95000"/>
                  <a:lumOff val="5000"/>
                </a:schemeClr>
              </a:solidFill>
              <a:latin typeface="NTFPreCursivef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AD90F9-59A2-4C4B-B940-9FBBB828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1968"/>
            <a:ext cx="10058400" cy="1188720"/>
          </a:xfrm>
        </p:spPr>
        <p:txBody>
          <a:bodyPr>
            <a:normAutofit/>
          </a:bodyPr>
          <a:lstStyle/>
          <a:p>
            <a:pPr algn="ctr"/>
            <a:r>
              <a:rPr lang="en-GB" sz="6600" u="sng" dirty="0">
                <a:latin typeface="NTFPreCursivefk" panose="03000400000000000000" pitchFamily="66" charset="0"/>
              </a:rPr>
              <a:t>Curriculum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5A9AD2-3CD2-4F0F-9BAA-F12F5AC99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4" y="1231641"/>
            <a:ext cx="5881396" cy="551439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sz="5800" u="sng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Continuing from Year 2: </a:t>
            </a:r>
          </a:p>
          <a:p>
            <a:pPr marL="285750" indent="-285750"/>
            <a:r>
              <a:rPr lang="en-GB" sz="58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Read, Write, Inc </a:t>
            </a:r>
          </a:p>
          <a:p>
            <a:pPr marL="285750" indent="-285750"/>
            <a:r>
              <a:rPr lang="en-GB" sz="58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Maths No Problem </a:t>
            </a:r>
          </a:p>
          <a:p>
            <a:pPr marL="285750" indent="-285750"/>
            <a:r>
              <a:rPr lang="en-GB" sz="58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GPAS </a:t>
            </a:r>
          </a:p>
          <a:p>
            <a:pPr marL="285750" indent="-285750"/>
            <a:r>
              <a:rPr lang="en-GB" sz="58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Active Read </a:t>
            </a:r>
          </a:p>
          <a:p>
            <a:pPr marL="285750" indent="-285750"/>
            <a:r>
              <a:rPr lang="en-GB" sz="58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Science </a:t>
            </a:r>
          </a:p>
          <a:p>
            <a:pPr marL="285750" indent="-285750"/>
            <a:r>
              <a:rPr lang="en-GB" sz="58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Foundation Subjects </a:t>
            </a:r>
          </a:p>
          <a:p>
            <a:pPr marL="285750" indent="-285750"/>
            <a:r>
              <a:rPr lang="en-GB" sz="58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Morning Maths</a:t>
            </a:r>
          </a:p>
          <a:p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7CBD9DB-E2BF-4466-B82B-A0D4A73057ED}"/>
              </a:ext>
            </a:extLst>
          </p:cNvPr>
          <p:cNvSpPr txBox="1">
            <a:spLocks/>
          </p:cNvSpPr>
          <p:nvPr/>
        </p:nvSpPr>
        <p:spPr>
          <a:xfrm>
            <a:off x="6096000" y="1231640"/>
            <a:ext cx="5881396" cy="5514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9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4400" u="sng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New in Year 3: </a:t>
            </a:r>
          </a:p>
          <a:p>
            <a:pPr marL="285750" indent="-285750"/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Spanish – every week. </a:t>
            </a:r>
          </a:p>
          <a:p>
            <a:pPr marL="285750" indent="-285750"/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Chess – every other week. </a:t>
            </a:r>
          </a:p>
          <a:p>
            <a:pPr marL="285750" indent="-285750"/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Swimming – Class 5 </a:t>
            </a:r>
            <a:r>
              <a:rPr lang="en-GB" sz="4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wb</a:t>
            </a:r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 14.11.22 and Class 6 </a:t>
            </a:r>
            <a:r>
              <a:rPr lang="en-GB" sz="4400" dirty="0" err="1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wb</a:t>
            </a:r>
            <a:r>
              <a:rPr lang="en-GB" sz="4400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k" panose="03000400000000000000" pitchFamily="66" charset="0"/>
              </a:rPr>
              <a:t> 21.11.22 </a:t>
            </a:r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7E2F3A-C8E2-4649-B54A-4E99C89F95EA}"/>
              </a:ext>
            </a:extLst>
          </p:cNvPr>
          <p:cNvSpPr txBox="1"/>
          <p:nvPr/>
        </p:nvSpPr>
        <p:spPr>
          <a:xfrm>
            <a:off x="6727372" y="6099700"/>
            <a:ext cx="4759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https://www.stbridgets.wirral.sch.uk/website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47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C11A-F4E9-47BF-9C85-CA0E6CCA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35" y="818301"/>
            <a:ext cx="11363130" cy="1463040"/>
          </a:xfrm>
        </p:spPr>
        <p:txBody>
          <a:bodyPr anchor="t">
            <a:normAutofit fontScale="90000"/>
          </a:bodyPr>
          <a:lstStyle/>
          <a:p>
            <a:r>
              <a:rPr lang="en-GB" sz="7300" u="sng" dirty="0">
                <a:latin typeface="NTFPreCursivef" panose="03000400000000000000" pitchFamily="66" charset="0"/>
              </a:rPr>
              <a:t>Trips and Visits</a:t>
            </a:r>
            <a:br>
              <a:rPr lang="en-GB" u="sng" dirty="0">
                <a:latin typeface="NTFPreCursivef" panose="03000400000000000000" pitchFamily="66" charset="0"/>
              </a:rPr>
            </a:br>
            <a:br>
              <a:rPr lang="en-GB" u="sng" dirty="0">
                <a:latin typeface="NTFPreCursivef" panose="03000400000000000000" pitchFamily="66" charset="0"/>
              </a:rPr>
            </a:br>
            <a:r>
              <a:rPr lang="en-GB" dirty="0">
                <a:latin typeface="NTFPreCursivef" panose="03000400000000000000" pitchFamily="66" charset="0"/>
              </a:rPr>
              <a:t>Autumn term- </a:t>
            </a: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Liverpool Museum </a:t>
            </a:r>
            <a:br>
              <a:rPr lang="en-GB" dirty="0">
                <a:latin typeface="NTFPreCursivef" panose="03000400000000000000" pitchFamily="66" charset="0"/>
              </a:rPr>
            </a:br>
            <a:r>
              <a:rPr lang="en-GB" dirty="0">
                <a:latin typeface="NTFPreCursivef" panose="03000400000000000000" pitchFamily="66" charset="0"/>
              </a:rPr>
              <a:t>Spring term- </a:t>
            </a: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tbc</a:t>
            </a:r>
            <a:br>
              <a:rPr lang="en-GB" dirty="0">
                <a:latin typeface="NTFPreCursivef" panose="03000400000000000000" pitchFamily="66" charset="0"/>
              </a:rPr>
            </a:br>
            <a:r>
              <a:rPr lang="en-GB" dirty="0">
                <a:latin typeface="NTFPreCursivef" panose="03000400000000000000" pitchFamily="66" charset="0"/>
              </a:rPr>
              <a:t>Summer term- </a:t>
            </a: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Hoping for a trip linked to the River       Dee</a:t>
            </a:r>
            <a:b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b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r>
              <a:rPr lang="en-GB" dirty="0">
                <a:latin typeface="NTFPreCursivef" panose="03000400000000000000" pitchFamily="66" charset="0"/>
              </a:rPr>
              <a:t>Several visitors </a:t>
            </a: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throughout the year from Hi-Impact (Science, DT and Computing)</a:t>
            </a:r>
            <a:b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endParaRPr lang="en-GB" dirty="0">
              <a:solidFill>
                <a:schemeClr val="tx2">
                  <a:lumMod val="95000"/>
                  <a:lumOff val="5000"/>
                </a:schemeClr>
              </a:solidFill>
              <a:latin typeface="NTFPreCursivef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4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577D5-CECB-47B1-8740-4DBB465B9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94" y="480171"/>
            <a:ext cx="10523211" cy="5897657"/>
          </a:xfrm>
        </p:spPr>
        <p:txBody>
          <a:bodyPr anchor="t">
            <a:normAutofit fontScale="90000"/>
          </a:bodyPr>
          <a:lstStyle/>
          <a:p>
            <a:r>
              <a:rPr lang="en-GB" sz="7300" u="sng" dirty="0">
                <a:latin typeface="NTFPreCursivef" panose="03000400000000000000" pitchFamily="66" charset="0"/>
              </a:rPr>
              <a:t>P.E</a:t>
            </a:r>
            <a:br>
              <a:rPr lang="en-GB" u="sng" dirty="0">
                <a:latin typeface="NTFPreCursivef" panose="03000400000000000000" pitchFamily="66" charset="0"/>
              </a:rPr>
            </a:br>
            <a:br>
              <a:rPr lang="en-GB" u="sng" dirty="0">
                <a:latin typeface="NTFPreCursivef" panose="03000400000000000000" pitchFamily="66" charset="0"/>
              </a:rPr>
            </a:b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hair tied back</a:t>
            </a:r>
            <a:b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earrings covered or taken out</a:t>
            </a:r>
            <a:b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</a:b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PE kit- dark</a:t>
            </a:r>
            <a:r>
              <a:rPr lang="en-GB" b="1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 </a:t>
            </a: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tracksuit, yellow PE top and trainers</a:t>
            </a:r>
            <a:br>
              <a:rPr lang="en-GB" dirty="0">
                <a:latin typeface="NTFPreCursivef" panose="03000400000000000000" pitchFamily="66" charset="0"/>
              </a:rPr>
            </a:br>
            <a:br>
              <a:rPr lang="en-GB" dirty="0">
                <a:latin typeface="NTFPreCursivef" panose="03000400000000000000" pitchFamily="66" charset="0"/>
              </a:rPr>
            </a:br>
            <a:r>
              <a:rPr lang="en-GB" dirty="0">
                <a:solidFill>
                  <a:schemeClr val="tx2">
                    <a:lumMod val="95000"/>
                    <a:lumOff val="5000"/>
                  </a:schemeClr>
                </a:solidFill>
                <a:latin typeface="NTFPreCursivef" panose="03000400000000000000" pitchFamily="66" charset="0"/>
              </a:rPr>
              <a:t>Days- Thursday (Games) and Friday (PE) </a:t>
            </a:r>
            <a:br>
              <a:rPr lang="en-GB" dirty="0">
                <a:latin typeface="NTFPreCursivef" panose="03000400000000000000" pitchFamily="66" charset="0"/>
              </a:rPr>
            </a:br>
            <a:endParaRPr lang="en-GB" dirty="0">
              <a:latin typeface="NTFPreCursivef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1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947</TotalTime>
  <Words>439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</vt:lpstr>
      <vt:lpstr>NTFPreCursive</vt:lpstr>
      <vt:lpstr>NTFPreCursivef</vt:lpstr>
      <vt:lpstr>NTFPreCursivefk</vt:lpstr>
      <vt:lpstr>Cherry Blossom 16x9</vt:lpstr>
      <vt:lpstr>Welcome to Year 3’s Curriculum Evening  Class 5 – Mrs Lacey and Miss Marr Class 6 – Miss Kirkby </vt:lpstr>
      <vt:lpstr>Love your neighbour as yourself. Luke 10:27. </vt:lpstr>
      <vt:lpstr>Faith, hope &amp; love.</vt:lpstr>
      <vt:lpstr>Behaviour Values</vt:lpstr>
      <vt:lpstr>Class Charter To start the year, as a class, we create a class charter that links to the United Nation Convention of the rights of the Child and our behaviour values.  </vt:lpstr>
      <vt:lpstr>Whole School Topics  Autumn - Our World- currently Stone Age to Iron Age Spring - Our Community /STEM  Summer - Our Environment – Our Local Area   </vt:lpstr>
      <vt:lpstr>Curriculum </vt:lpstr>
      <vt:lpstr>Trips and Visits  Autumn term- Liverpool Museum  Spring term- tbc Summer term- Hoping for a trip linked to the River       Dee  Several visitors throughout the year from Hi-Impact (Science, DT and Computing) </vt:lpstr>
      <vt:lpstr>P.E  hair tied back earrings covered or taken out PE kit- dark tracksuit, yellow PE top and trainers  Days- Thursday (Games) and Friday (PE)  </vt:lpstr>
      <vt:lpstr>Helping at home  Reading – encouraging your child to read books that spark                their interests          - asking questions to monitor and check understanding Maths – times tables 2, 3, 4, 5, 8, and 10                                   - Number Bonds         - Counting in 3, 4, 8          - Time  Spelling and Reading Common Exception Words – fish  </vt:lpstr>
      <vt:lpstr>Reading Books Bring into school by Thursday and returned Friday   Things to remember every day  water bottles no need for own pencil cases labelled uniform </vt:lpstr>
      <vt:lpstr>Homework Mathletics Spelling Frame Reading  TT Rock stars (Later in the year)  Make sure you check Google Classroom each week for updates/ projects. </vt:lpstr>
      <vt:lpstr>Communication   Urgent messages – Contact school office Non-urgent messages or questions – Contact year3comms@stbridgets.Wirral.sch.uk </vt:lpstr>
      <vt:lpstr>Thank you for coming to Year 3’s Curriculum Evening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2. Kingdom of God</dc:title>
  <dc:creator>SmithN</dc:creator>
  <cp:lastModifiedBy>A Kirkby</cp:lastModifiedBy>
  <cp:revision>43</cp:revision>
  <dcterms:created xsi:type="dcterms:W3CDTF">2022-02-08T19:13:03Z</dcterms:created>
  <dcterms:modified xsi:type="dcterms:W3CDTF">2022-10-03T12:05:36Z</dcterms:modified>
</cp:coreProperties>
</file>