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1"/>
  </p:sldMasterIdLst>
  <p:sldIdLst>
    <p:sldId id="256" r:id="rId2"/>
    <p:sldId id="257" r:id="rId3"/>
    <p:sldId id="258" r:id="rId4"/>
    <p:sldId id="268" r:id="rId5"/>
    <p:sldId id="270" r:id="rId6"/>
    <p:sldId id="259" r:id="rId7"/>
    <p:sldId id="269" r:id="rId8"/>
    <p:sldId id="260" r:id="rId9"/>
    <p:sldId id="263" r:id="rId10"/>
    <p:sldId id="264" r:id="rId11"/>
    <p:sldId id="267" r:id="rId12"/>
    <p:sldId id="266" r:id="rId13"/>
    <p:sldId id="261" r:id="rId14"/>
    <p:sldId id="271" r:id="rId15"/>
    <p:sldId id="26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5" d="100"/>
          <a:sy n="125" d="100"/>
        </p:scale>
        <p:origin x="90"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08B9EBBA-996F-894A-B54A-D6246ED52CEA}" type="datetimeFigureOut">
              <a:rPr lang="en-US" smtClean="0"/>
              <a:pPr/>
              <a:t>9/13/2022</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4181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033478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2374895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629223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254741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9B482E8-6E0E-1B4F-B1FD-C69DB9E858D9}" type="datetimeFigureOut">
              <a:rPr lang="en-US" smtClean="0"/>
              <a:pPr/>
              <a:t>9/13/2022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246972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9B482E8-6E0E-1B4F-B1FD-C69DB9E858D9}" type="datetimeFigureOut">
              <a:rPr lang="en-US" smtClean="0"/>
              <a:pPr/>
              <a:t>9/13/2022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2538587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51913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6872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983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8200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3546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9/13/2022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3352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9/13/2022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56329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9/13/2022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2618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7369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7798996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09B482E8-6E0E-1B4F-B1FD-C69DB9E858D9}" type="datetimeFigureOut">
              <a:rPr lang="en-US" smtClean="0"/>
              <a:pPr/>
              <a:t>9/13/2022</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6245882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2099733"/>
            <a:ext cx="9882090" cy="2677648"/>
          </a:xfrm>
        </p:spPr>
        <p:txBody>
          <a:bodyPr/>
          <a:lstStyle/>
          <a:p>
            <a:pPr algn="ctr"/>
            <a:r>
              <a:rPr lang="en-GB" dirty="0"/>
              <a:t>Year 6 Curriculum Afternoon</a:t>
            </a:r>
            <a:br>
              <a:rPr lang="en-GB" dirty="0"/>
            </a:br>
            <a:br>
              <a:rPr lang="en-GB" dirty="0"/>
            </a:br>
            <a:r>
              <a:rPr lang="en-GB" sz="3600" i="1" dirty="0"/>
              <a:t>‘Love your neighbour as yourself.’</a:t>
            </a:r>
            <a:endParaRPr lang="en-GB" i="1" dirty="0"/>
          </a:p>
        </p:txBody>
      </p:sp>
      <p:sp>
        <p:nvSpPr>
          <p:cNvPr id="3" name="Subtitle 2"/>
          <p:cNvSpPr>
            <a:spLocks noGrp="1"/>
          </p:cNvSpPr>
          <p:nvPr>
            <p:ph type="subTitle" idx="1"/>
          </p:nvPr>
        </p:nvSpPr>
        <p:spPr>
          <a:xfrm>
            <a:off x="1154955" y="5042424"/>
            <a:ext cx="8825658" cy="861420"/>
          </a:xfrm>
        </p:spPr>
        <p:txBody>
          <a:bodyPr/>
          <a:lstStyle/>
          <a:p>
            <a:r>
              <a:rPr lang="en-GB" dirty="0"/>
              <a:t>presentation September 2022</a:t>
            </a:r>
          </a:p>
        </p:txBody>
      </p:sp>
    </p:spTree>
    <p:extLst>
      <p:ext uri="{BB962C8B-B14F-4D97-AF65-F5344CB8AC3E}">
        <p14:creationId xmlns:p14="http://schemas.microsoft.com/office/powerpoint/2010/main" val="3259051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Curriculum Overview Summer – Our Environment</a:t>
            </a:r>
          </a:p>
        </p:txBody>
      </p:sp>
      <p:sp>
        <p:nvSpPr>
          <p:cNvPr id="3" name="Content Placeholder 2"/>
          <p:cNvSpPr>
            <a:spLocks noGrp="1"/>
          </p:cNvSpPr>
          <p:nvPr>
            <p:ph idx="1"/>
          </p:nvPr>
        </p:nvSpPr>
        <p:spPr>
          <a:xfrm>
            <a:off x="328474" y="2192784"/>
            <a:ext cx="11044812" cy="4481393"/>
          </a:xfrm>
        </p:spPr>
        <p:txBody>
          <a:bodyPr>
            <a:normAutofit/>
          </a:bodyPr>
          <a:lstStyle/>
          <a:p>
            <a:pPr>
              <a:buFont typeface="Courier New" panose="02070309020205020404" pitchFamily="49" charset="0"/>
              <a:buChar char="o"/>
            </a:pPr>
            <a:r>
              <a:rPr lang="en-GB" sz="2000" dirty="0">
                <a:solidFill>
                  <a:schemeClr val="tx1"/>
                </a:solidFill>
              </a:rPr>
              <a:t>English</a:t>
            </a:r>
            <a:r>
              <a:rPr lang="en-GB" sz="1700" dirty="0">
                <a:solidFill>
                  <a:schemeClr val="tx1"/>
                </a:solidFill>
              </a:rPr>
              <a:t>: Wonder, The Island </a:t>
            </a:r>
          </a:p>
          <a:p>
            <a:pPr>
              <a:buFont typeface="Courier New" panose="02070309020205020404" pitchFamily="49" charset="0"/>
              <a:buChar char="o"/>
            </a:pPr>
            <a:r>
              <a:rPr lang="en-GB" sz="2000" dirty="0"/>
              <a:t>Mathematics</a:t>
            </a:r>
          </a:p>
          <a:p>
            <a:pPr lvl="1">
              <a:buFont typeface="Wingdings" panose="05000000000000000000" pitchFamily="2" charset="2"/>
              <a:buChar char="§"/>
            </a:pPr>
            <a:r>
              <a:rPr lang="en-GB" sz="1700" dirty="0"/>
              <a:t>Mastery approach in line with the national curriculum expectations</a:t>
            </a:r>
          </a:p>
          <a:p>
            <a:pPr lvl="1">
              <a:buFont typeface="Wingdings" panose="05000000000000000000" pitchFamily="2" charset="2"/>
              <a:buChar char="§"/>
            </a:pPr>
            <a:r>
              <a:rPr lang="en-GB" sz="1700" dirty="0"/>
              <a:t>Maths No Problem DFE/NCETM accredited textbooks and workbooks</a:t>
            </a:r>
          </a:p>
          <a:p>
            <a:pPr>
              <a:buFont typeface="Courier New" panose="02070309020205020404" pitchFamily="49" charset="0"/>
              <a:buChar char="o"/>
            </a:pPr>
            <a:r>
              <a:rPr lang="en-GB" sz="2000" dirty="0"/>
              <a:t>Science</a:t>
            </a:r>
          </a:p>
          <a:p>
            <a:pPr lvl="1">
              <a:buFont typeface="Wingdings" panose="05000000000000000000" pitchFamily="2" charset="2"/>
              <a:buChar char="§"/>
            </a:pPr>
            <a:r>
              <a:rPr lang="en-GB" sz="1700" dirty="0"/>
              <a:t> Habitats</a:t>
            </a:r>
          </a:p>
          <a:p>
            <a:r>
              <a:rPr lang="en-GB" sz="2000" dirty="0"/>
              <a:t>Other subjects</a:t>
            </a:r>
          </a:p>
          <a:p>
            <a:pPr lvl="1">
              <a:buFont typeface="Wingdings" panose="05000000000000000000" pitchFamily="2" charset="2"/>
              <a:buChar char="§"/>
            </a:pPr>
            <a:r>
              <a:rPr lang="en-GB" sz="1700" dirty="0">
                <a:solidFill>
                  <a:schemeClr val="tx1"/>
                </a:solidFill>
              </a:rPr>
              <a:t>History and Geography focus: </a:t>
            </a:r>
            <a:r>
              <a:rPr lang="en-GB" sz="1800" dirty="0"/>
              <a:t>The Wirral &amp; Local Area and STEM focus</a:t>
            </a:r>
            <a:endParaRPr lang="en-GB" sz="2000" dirty="0"/>
          </a:p>
          <a:p>
            <a:pPr lvl="1">
              <a:buFont typeface="Wingdings" panose="05000000000000000000" pitchFamily="2" charset="2"/>
              <a:buChar char="§"/>
            </a:pPr>
            <a:r>
              <a:rPr lang="en-GB" sz="1700" dirty="0"/>
              <a:t> Food technology / Spanish / Swimming/ P.E/Art-digital art</a:t>
            </a:r>
          </a:p>
          <a:p>
            <a:pPr lvl="1">
              <a:buFont typeface="Wingdings" panose="05000000000000000000" pitchFamily="2" charset="2"/>
              <a:buChar char="§"/>
            </a:pPr>
            <a:endParaRPr lang="en-GB" dirty="0"/>
          </a:p>
        </p:txBody>
      </p:sp>
    </p:spTree>
    <p:extLst>
      <p:ext uri="{BB962C8B-B14F-4D97-AF65-F5344CB8AC3E}">
        <p14:creationId xmlns:p14="http://schemas.microsoft.com/office/powerpoint/2010/main" val="3389982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7A9DC-F24C-4B48-BCC5-565583D58462}"/>
              </a:ext>
            </a:extLst>
          </p:cNvPr>
          <p:cNvSpPr>
            <a:spLocks noGrp="1"/>
          </p:cNvSpPr>
          <p:nvPr>
            <p:ph type="title"/>
          </p:nvPr>
        </p:nvSpPr>
        <p:spPr/>
        <p:txBody>
          <a:bodyPr/>
          <a:lstStyle/>
          <a:p>
            <a:r>
              <a:rPr lang="en-GB" dirty="0"/>
              <a:t>Robinwood</a:t>
            </a:r>
          </a:p>
        </p:txBody>
      </p:sp>
      <p:sp>
        <p:nvSpPr>
          <p:cNvPr id="3" name="Content Placeholder 2">
            <a:extLst>
              <a:ext uri="{FF2B5EF4-FFF2-40B4-BE49-F238E27FC236}">
                <a16:creationId xmlns:a16="http://schemas.microsoft.com/office/drawing/2014/main" id="{169AA9C3-BAC5-4FFB-8A99-3E3EE6DBFF7F}"/>
              </a:ext>
            </a:extLst>
          </p:cNvPr>
          <p:cNvSpPr>
            <a:spLocks noGrp="1"/>
          </p:cNvSpPr>
          <p:nvPr>
            <p:ph idx="1"/>
          </p:nvPr>
        </p:nvSpPr>
        <p:spPr>
          <a:xfrm>
            <a:off x="1596915" y="2458720"/>
            <a:ext cx="8761412" cy="3881120"/>
          </a:xfrm>
        </p:spPr>
        <p:txBody>
          <a:bodyPr>
            <a:normAutofit lnSpcReduction="10000"/>
          </a:bodyPr>
          <a:lstStyle/>
          <a:p>
            <a:r>
              <a:rPr lang="en-GB" dirty="0"/>
              <a:t>November 7th – 9th</a:t>
            </a:r>
          </a:p>
          <a:p>
            <a:pPr marL="0" indent="0">
              <a:buNone/>
            </a:pPr>
            <a:endParaRPr lang="en-GB" dirty="0"/>
          </a:p>
          <a:p>
            <a:pPr marL="0" indent="0">
              <a:buNone/>
            </a:pPr>
            <a:r>
              <a:rPr lang="en-GB" dirty="0"/>
              <a:t>Kit lists have been provided – no new or specialist clothing will be needed other than old, warm clothing and old trainers/walking boots</a:t>
            </a:r>
          </a:p>
          <a:p>
            <a:pPr marL="0" indent="0">
              <a:buNone/>
            </a:pPr>
            <a:endParaRPr lang="en-GB" dirty="0"/>
          </a:p>
          <a:p>
            <a:pPr marL="0" indent="0">
              <a:buNone/>
            </a:pPr>
            <a:r>
              <a:rPr lang="en-GB" dirty="0"/>
              <a:t>No technology – including mobile phones – can be brought on the trip</a:t>
            </a:r>
          </a:p>
          <a:p>
            <a:pPr marL="0" indent="0">
              <a:buNone/>
            </a:pPr>
            <a:endParaRPr lang="en-GB" dirty="0"/>
          </a:p>
          <a:p>
            <a:pPr marL="0" indent="0">
              <a:buNone/>
            </a:pPr>
            <a:r>
              <a:rPr lang="en-GB" dirty="0"/>
              <a:t>No food is needed – the centre provide all our meals and snacks.</a:t>
            </a:r>
          </a:p>
          <a:p>
            <a:pPr marL="0" indent="0">
              <a:buNone/>
            </a:pPr>
            <a:endParaRPr lang="en-GB" dirty="0"/>
          </a:p>
          <a:p>
            <a:pPr marL="0" indent="0">
              <a:buNone/>
            </a:pPr>
            <a:r>
              <a:rPr lang="en-GB" dirty="0"/>
              <a:t>It is essential that children have experienced successfully sleeping away for the night.</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498485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D0058-396B-445A-AFB4-EEAE5D32F723}"/>
              </a:ext>
            </a:extLst>
          </p:cNvPr>
          <p:cNvSpPr>
            <a:spLocks noGrp="1"/>
          </p:cNvSpPr>
          <p:nvPr>
            <p:ph type="title"/>
          </p:nvPr>
        </p:nvSpPr>
        <p:spPr/>
        <p:txBody>
          <a:bodyPr/>
          <a:lstStyle/>
          <a:p>
            <a:r>
              <a:rPr lang="en-GB" dirty="0"/>
              <a:t>Housekeeping: reminders</a:t>
            </a:r>
          </a:p>
        </p:txBody>
      </p:sp>
      <p:sp>
        <p:nvSpPr>
          <p:cNvPr id="3" name="Content Placeholder 2">
            <a:extLst>
              <a:ext uri="{FF2B5EF4-FFF2-40B4-BE49-F238E27FC236}">
                <a16:creationId xmlns:a16="http://schemas.microsoft.com/office/drawing/2014/main" id="{181B07C4-E452-4784-BA9E-AB1703F9F123}"/>
              </a:ext>
            </a:extLst>
          </p:cNvPr>
          <p:cNvSpPr>
            <a:spLocks noGrp="1"/>
          </p:cNvSpPr>
          <p:nvPr>
            <p:ph idx="1"/>
          </p:nvPr>
        </p:nvSpPr>
        <p:spPr>
          <a:xfrm>
            <a:off x="715617" y="2603500"/>
            <a:ext cx="9200750" cy="3416300"/>
          </a:xfrm>
        </p:spPr>
        <p:txBody>
          <a:bodyPr>
            <a:normAutofit lnSpcReduction="10000"/>
          </a:bodyPr>
          <a:lstStyle/>
          <a:p>
            <a:r>
              <a:rPr lang="en-GB" dirty="0"/>
              <a:t>Be safe, be ready, be respectful underlines all we do </a:t>
            </a:r>
          </a:p>
          <a:p>
            <a:r>
              <a:rPr lang="en-GB" dirty="0"/>
              <a:t>Water Bottles – please bring in a named refillable water bottle daily</a:t>
            </a:r>
          </a:p>
          <a:p>
            <a:r>
              <a:rPr lang="en-GB" dirty="0"/>
              <a:t>Uniform – please name all items</a:t>
            </a:r>
          </a:p>
          <a:p>
            <a:r>
              <a:rPr lang="en-GB" dirty="0"/>
              <a:t>Pencil cases and equipment are provided for all lessons-no need to bring any</a:t>
            </a:r>
          </a:p>
          <a:p>
            <a:r>
              <a:rPr lang="en-GB" dirty="0"/>
              <a:t>PE days – no earrings and long hair tied back please</a:t>
            </a:r>
          </a:p>
          <a:p>
            <a:r>
              <a:rPr lang="en-GB" dirty="0"/>
              <a:t>Playtime snacks – healthy snacks (fruit and vegetables-no chocolate/crisps)</a:t>
            </a:r>
          </a:p>
          <a:p>
            <a:r>
              <a:rPr lang="en-GB" dirty="0"/>
              <a:t>Mobile Phones  and smart watches are to be handed in each morning</a:t>
            </a:r>
          </a:p>
          <a:p>
            <a:r>
              <a:rPr lang="en-GB" dirty="0"/>
              <a:t>Walking home/change of arrangements–permission must be emailed to year 6 team in advance using the year6comms@stbridgets.wirral.sch.uk email</a:t>
            </a:r>
          </a:p>
        </p:txBody>
      </p:sp>
    </p:spTree>
    <p:extLst>
      <p:ext uri="{BB962C8B-B14F-4D97-AF65-F5344CB8AC3E}">
        <p14:creationId xmlns:p14="http://schemas.microsoft.com/office/powerpoint/2010/main" val="945284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Summer Term Assessments &amp; Transition</a:t>
            </a:r>
          </a:p>
        </p:txBody>
      </p:sp>
      <p:sp>
        <p:nvSpPr>
          <p:cNvPr id="3" name="Content Placeholder 2"/>
          <p:cNvSpPr>
            <a:spLocks noGrp="1"/>
          </p:cNvSpPr>
          <p:nvPr>
            <p:ph idx="1"/>
          </p:nvPr>
        </p:nvSpPr>
        <p:spPr/>
        <p:txBody>
          <a:bodyPr/>
          <a:lstStyle/>
          <a:p>
            <a:pPr marL="0" indent="0">
              <a:buNone/>
            </a:pPr>
            <a:r>
              <a:rPr lang="en-GB" dirty="0"/>
              <a:t>KS2 Tests are :</a:t>
            </a:r>
          </a:p>
          <a:p>
            <a:r>
              <a:rPr lang="en-GB" dirty="0"/>
              <a:t>Reading, GPAS, Maths (Arithmetic and 2 Reasoning papers)</a:t>
            </a:r>
          </a:p>
          <a:p>
            <a:r>
              <a:rPr lang="en-GB" dirty="0"/>
              <a:t>Writing is moderated and assessed from work across the year</a:t>
            </a:r>
          </a:p>
          <a:p>
            <a:r>
              <a:rPr lang="en-GB" dirty="0"/>
              <a:t>Data is shared with secondary schools</a:t>
            </a:r>
          </a:p>
          <a:p>
            <a:r>
              <a:rPr lang="en-GB" dirty="0"/>
              <a:t>Thumbs Up! Lead sessions preparing the children for transition to their new school</a:t>
            </a:r>
          </a:p>
          <a:p>
            <a:r>
              <a:rPr lang="en-GB" dirty="0"/>
              <a:t>Induction day – See Secondary School websites for key information</a:t>
            </a:r>
          </a:p>
        </p:txBody>
      </p:sp>
    </p:spTree>
    <p:extLst>
      <p:ext uri="{BB962C8B-B14F-4D97-AF65-F5344CB8AC3E}">
        <p14:creationId xmlns:p14="http://schemas.microsoft.com/office/powerpoint/2010/main" val="4098923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05B8D-DFE4-4DA8-8196-7C50E75B7C32}"/>
              </a:ext>
            </a:extLst>
          </p:cNvPr>
          <p:cNvSpPr>
            <a:spLocks noGrp="1"/>
          </p:cNvSpPr>
          <p:nvPr>
            <p:ph type="title"/>
          </p:nvPr>
        </p:nvSpPr>
        <p:spPr/>
        <p:txBody>
          <a:bodyPr/>
          <a:lstStyle/>
          <a:p>
            <a:r>
              <a:rPr lang="en-GB" dirty="0"/>
              <a:t>Preparing to leave</a:t>
            </a:r>
          </a:p>
        </p:txBody>
      </p:sp>
      <p:sp>
        <p:nvSpPr>
          <p:cNvPr id="3" name="Content Placeholder 2">
            <a:extLst>
              <a:ext uri="{FF2B5EF4-FFF2-40B4-BE49-F238E27FC236}">
                <a16:creationId xmlns:a16="http://schemas.microsoft.com/office/drawing/2014/main" id="{4D60819F-4A5C-4C33-9343-9BAB478A6B8F}"/>
              </a:ext>
            </a:extLst>
          </p:cNvPr>
          <p:cNvSpPr>
            <a:spLocks noGrp="1"/>
          </p:cNvSpPr>
          <p:nvPr>
            <p:ph idx="1"/>
          </p:nvPr>
        </p:nvSpPr>
        <p:spPr/>
        <p:txBody>
          <a:bodyPr/>
          <a:lstStyle/>
          <a:p>
            <a:r>
              <a:rPr lang="en-GB" dirty="0"/>
              <a:t>Transition meetings with secondaries</a:t>
            </a:r>
          </a:p>
          <a:p>
            <a:r>
              <a:rPr lang="en-GB" dirty="0"/>
              <a:t>Being mindful of late allocation</a:t>
            </a:r>
          </a:p>
          <a:p>
            <a:r>
              <a:rPr lang="en-GB" dirty="0"/>
              <a:t>Being mindful of different feelings about leaving</a:t>
            </a:r>
          </a:p>
          <a:p>
            <a:r>
              <a:rPr lang="en-GB" dirty="0"/>
              <a:t>Focus on celebrating time together and time in school after summer half-term</a:t>
            </a:r>
          </a:p>
        </p:txBody>
      </p:sp>
    </p:spTree>
    <p:extLst>
      <p:ext uri="{BB962C8B-B14F-4D97-AF65-F5344CB8AC3E}">
        <p14:creationId xmlns:p14="http://schemas.microsoft.com/office/powerpoint/2010/main" val="615500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Thank you</a:t>
            </a:r>
          </a:p>
        </p:txBody>
      </p:sp>
      <p:sp>
        <p:nvSpPr>
          <p:cNvPr id="3" name="Content Placeholder 2"/>
          <p:cNvSpPr>
            <a:spLocks noGrp="1"/>
          </p:cNvSpPr>
          <p:nvPr>
            <p:ph idx="1"/>
          </p:nvPr>
        </p:nvSpPr>
        <p:spPr/>
        <p:txBody>
          <a:bodyPr/>
          <a:lstStyle/>
          <a:p>
            <a:r>
              <a:rPr lang="en-GB" dirty="0"/>
              <a:t>We hope this was useful, please feel free to email any further queries to us and we will get back to you as soon as we can. Thank you for your continued support.</a:t>
            </a:r>
          </a:p>
          <a:p>
            <a:endParaRPr lang="en-GB" dirty="0"/>
          </a:p>
          <a:p>
            <a:r>
              <a:rPr lang="en-GB" dirty="0"/>
              <a:t>year6comms@stbridgets.wirral.sch.uk</a:t>
            </a:r>
          </a:p>
        </p:txBody>
      </p:sp>
    </p:spTree>
    <p:extLst>
      <p:ext uri="{BB962C8B-B14F-4D97-AF65-F5344CB8AC3E}">
        <p14:creationId xmlns:p14="http://schemas.microsoft.com/office/powerpoint/2010/main" val="270479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a:t>
            </a:r>
          </a:p>
        </p:txBody>
      </p:sp>
      <p:sp>
        <p:nvSpPr>
          <p:cNvPr id="3" name="Content Placeholder 2"/>
          <p:cNvSpPr>
            <a:spLocks noGrp="1"/>
          </p:cNvSpPr>
          <p:nvPr>
            <p:ph idx="1"/>
          </p:nvPr>
        </p:nvSpPr>
        <p:spPr/>
        <p:txBody>
          <a:bodyPr/>
          <a:lstStyle/>
          <a:p>
            <a:r>
              <a:rPr lang="en-GB" dirty="0"/>
              <a:t>Welcome to Year 6</a:t>
            </a:r>
          </a:p>
          <a:p>
            <a:r>
              <a:rPr lang="en-GB" dirty="0"/>
              <a:t>Expectations: Mission and Values</a:t>
            </a:r>
          </a:p>
          <a:p>
            <a:r>
              <a:rPr lang="en-GB" dirty="0"/>
              <a:t>Secondary Readiness</a:t>
            </a:r>
          </a:p>
          <a:p>
            <a:r>
              <a:rPr lang="en-GB" dirty="0"/>
              <a:t>Curriculum overview</a:t>
            </a:r>
          </a:p>
          <a:p>
            <a:r>
              <a:rPr lang="en-GB" dirty="0"/>
              <a:t>Robinwood</a:t>
            </a:r>
          </a:p>
          <a:p>
            <a:r>
              <a:rPr lang="en-GB" dirty="0"/>
              <a:t>Communication</a:t>
            </a:r>
          </a:p>
          <a:p>
            <a:pPr marL="0" indent="0">
              <a:buNone/>
            </a:pPr>
            <a:endParaRPr lang="en-GB" dirty="0"/>
          </a:p>
        </p:txBody>
      </p:sp>
    </p:spTree>
    <p:extLst>
      <p:ext uri="{BB962C8B-B14F-4D97-AF65-F5344CB8AC3E}">
        <p14:creationId xmlns:p14="http://schemas.microsoft.com/office/powerpoint/2010/main" val="4045072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Welcome to Year 6</a:t>
            </a:r>
          </a:p>
        </p:txBody>
      </p:sp>
      <p:sp>
        <p:nvSpPr>
          <p:cNvPr id="3" name="Content Placeholder 2"/>
          <p:cNvSpPr>
            <a:spLocks noGrp="1"/>
          </p:cNvSpPr>
          <p:nvPr>
            <p:ph idx="1"/>
          </p:nvPr>
        </p:nvSpPr>
        <p:spPr/>
        <p:txBody>
          <a:bodyPr/>
          <a:lstStyle/>
          <a:p>
            <a:r>
              <a:rPr lang="en-GB" dirty="0"/>
              <a:t>Class Teachers:</a:t>
            </a:r>
          </a:p>
          <a:p>
            <a:r>
              <a:rPr lang="en-GB" dirty="0"/>
              <a:t>Mr Owen, Mrs Ross, Mrs McDowall and Miss Smith </a:t>
            </a:r>
          </a:p>
          <a:p>
            <a:pPr marL="0" indent="0">
              <a:buNone/>
            </a:pPr>
            <a:endParaRPr lang="en-GB" dirty="0"/>
          </a:p>
          <a:p>
            <a:r>
              <a:rPr lang="en-GB" dirty="0"/>
              <a:t>Teaching Assistants:</a:t>
            </a:r>
          </a:p>
          <a:p>
            <a:r>
              <a:rPr lang="en-GB" dirty="0"/>
              <a:t>Mr Conroy, Mrs Ward</a:t>
            </a:r>
          </a:p>
          <a:p>
            <a:pPr marL="0" indent="0">
              <a:buNone/>
            </a:pPr>
            <a:endParaRPr lang="en-GB" dirty="0"/>
          </a:p>
          <a:p>
            <a:r>
              <a:rPr lang="en-GB" dirty="0"/>
              <a:t>PPA Teachers</a:t>
            </a:r>
          </a:p>
          <a:p>
            <a:r>
              <a:rPr lang="en-GB" dirty="0"/>
              <a:t>Mrs Carver, Mrs Longmore</a:t>
            </a:r>
          </a:p>
        </p:txBody>
      </p:sp>
    </p:spTree>
    <p:extLst>
      <p:ext uri="{BB962C8B-B14F-4D97-AF65-F5344CB8AC3E}">
        <p14:creationId xmlns:p14="http://schemas.microsoft.com/office/powerpoint/2010/main" val="1747003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279F9-9C69-4FFA-B38D-F0FA984C6BC9}"/>
              </a:ext>
            </a:extLst>
          </p:cNvPr>
          <p:cNvSpPr>
            <a:spLocks noGrp="1"/>
          </p:cNvSpPr>
          <p:nvPr>
            <p:ph type="title"/>
          </p:nvPr>
        </p:nvSpPr>
        <p:spPr/>
        <p:txBody>
          <a:bodyPr/>
          <a:lstStyle/>
          <a:p>
            <a:r>
              <a:rPr lang="en-GB" dirty="0"/>
              <a:t>Our Mission and Values</a:t>
            </a:r>
          </a:p>
        </p:txBody>
      </p:sp>
      <p:sp>
        <p:nvSpPr>
          <p:cNvPr id="3" name="Content Placeholder 2">
            <a:extLst>
              <a:ext uri="{FF2B5EF4-FFF2-40B4-BE49-F238E27FC236}">
                <a16:creationId xmlns:a16="http://schemas.microsoft.com/office/drawing/2014/main" id="{F8E81E60-7ECE-4BF8-B7D8-14F9D57869B2}"/>
              </a:ext>
            </a:extLst>
          </p:cNvPr>
          <p:cNvSpPr>
            <a:spLocks noGrp="1"/>
          </p:cNvSpPr>
          <p:nvPr>
            <p:ph idx="1"/>
          </p:nvPr>
        </p:nvSpPr>
        <p:spPr/>
        <p:txBody>
          <a:bodyPr/>
          <a:lstStyle/>
          <a:p>
            <a:pPr marL="0" indent="0" algn="ctr">
              <a:buNone/>
            </a:pPr>
            <a:r>
              <a:rPr lang="en-GB" sz="3200" dirty="0"/>
              <a:t>‘Love your neighbour as yourself.’ </a:t>
            </a:r>
          </a:p>
          <a:p>
            <a:pPr marL="0" indent="0" algn="ctr">
              <a:buNone/>
            </a:pPr>
            <a:r>
              <a:rPr lang="en-GB" sz="3200" dirty="0"/>
              <a:t>Luke 10:27</a:t>
            </a:r>
          </a:p>
          <a:p>
            <a:pPr marL="0" indent="0" algn="ctr">
              <a:buNone/>
            </a:pPr>
            <a:endParaRPr lang="en-GB" sz="3200" dirty="0"/>
          </a:p>
          <a:p>
            <a:pPr marL="0" indent="0" algn="ctr">
              <a:buNone/>
            </a:pPr>
            <a:r>
              <a:rPr lang="en-GB" sz="3200" dirty="0"/>
              <a:t>Faith, Hope, Love</a:t>
            </a:r>
          </a:p>
          <a:p>
            <a:pPr marL="0" indent="0" algn="ctr">
              <a:buNone/>
            </a:pPr>
            <a:endParaRPr lang="en-GB" sz="3200" dirty="0"/>
          </a:p>
          <a:p>
            <a:pPr marL="0" indent="0" algn="ctr">
              <a:buNone/>
            </a:pPr>
            <a:endParaRPr lang="en-GB" dirty="0"/>
          </a:p>
        </p:txBody>
      </p:sp>
    </p:spTree>
    <p:extLst>
      <p:ext uri="{BB962C8B-B14F-4D97-AF65-F5344CB8AC3E}">
        <p14:creationId xmlns:p14="http://schemas.microsoft.com/office/powerpoint/2010/main" val="1089975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BDF4-F9F0-40DD-8E3F-F884786D12A6}"/>
              </a:ext>
            </a:extLst>
          </p:cNvPr>
          <p:cNvSpPr>
            <a:spLocks noGrp="1"/>
          </p:cNvSpPr>
          <p:nvPr>
            <p:ph type="title"/>
          </p:nvPr>
        </p:nvSpPr>
        <p:spPr/>
        <p:txBody>
          <a:bodyPr/>
          <a:lstStyle/>
          <a:p>
            <a:r>
              <a:rPr lang="en-GB" dirty="0"/>
              <a:t>RE and Spiritual Development</a:t>
            </a:r>
          </a:p>
        </p:txBody>
      </p:sp>
      <p:sp>
        <p:nvSpPr>
          <p:cNvPr id="3" name="Content Placeholder 2">
            <a:extLst>
              <a:ext uri="{FF2B5EF4-FFF2-40B4-BE49-F238E27FC236}">
                <a16:creationId xmlns:a16="http://schemas.microsoft.com/office/drawing/2014/main" id="{BCD325DA-3E1F-4FCC-967B-76A8C316884F}"/>
              </a:ext>
            </a:extLst>
          </p:cNvPr>
          <p:cNvSpPr>
            <a:spLocks noGrp="1"/>
          </p:cNvSpPr>
          <p:nvPr>
            <p:ph idx="1"/>
          </p:nvPr>
        </p:nvSpPr>
        <p:spPr/>
        <p:txBody>
          <a:bodyPr/>
          <a:lstStyle/>
          <a:p>
            <a:r>
              <a:rPr lang="en-GB" dirty="0"/>
              <a:t>Chester Diocese and Wirral scheme</a:t>
            </a:r>
          </a:p>
          <a:p>
            <a:r>
              <a:rPr lang="en-GB" dirty="0"/>
              <a:t>Respect and tolerance for all faiths</a:t>
            </a:r>
          </a:p>
          <a:p>
            <a:r>
              <a:rPr lang="en-GB" dirty="0"/>
              <a:t>Celebration of festivals (year 6 Harvest Festival </a:t>
            </a:r>
            <a:r>
              <a:rPr lang="en-GB"/>
              <a:t>12</a:t>
            </a:r>
            <a:r>
              <a:rPr lang="en-GB" baseline="30000"/>
              <a:t>th</a:t>
            </a:r>
            <a:r>
              <a:rPr lang="en-GB"/>
              <a:t> October 1.45 p.m.)</a:t>
            </a:r>
            <a:endParaRPr lang="en-GB" dirty="0"/>
          </a:p>
          <a:p>
            <a:r>
              <a:rPr lang="en-GB" dirty="0"/>
              <a:t>Concept led curriculum</a:t>
            </a:r>
          </a:p>
          <a:p>
            <a:r>
              <a:rPr lang="en-GB" dirty="0"/>
              <a:t>Collective worship</a:t>
            </a:r>
          </a:p>
        </p:txBody>
      </p:sp>
    </p:spTree>
    <p:extLst>
      <p:ext uri="{BB962C8B-B14F-4D97-AF65-F5344CB8AC3E}">
        <p14:creationId xmlns:p14="http://schemas.microsoft.com/office/powerpoint/2010/main" val="1575090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712" y="973668"/>
            <a:ext cx="9584245" cy="706964"/>
          </a:xfrm>
        </p:spPr>
        <p:txBody>
          <a:bodyPr/>
          <a:lstStyle/>
          <a:p>
            <a:r>
              <a:rPr lang="en-GB" sz="2800" dirty="0"/>
              <a:t>Expectations: Be safe, be ready, be respectful</a:t>
            </a:r>
          </a:p>
        </p:txBody>
      </p:sp>
      <p:sp>
        <p:nvSpPr>
          <p:cNvPr id="3" name="Content Placeholder 2"/>
          <p:cNvSpPr>
            <a:spLocks noGrp="1"/>
          </p:cNvSpPr>
          <p:nvPr>
            <p:ph idx="1"/>
          </p:nvPr>
        </p:nvSpPr>
        <p:spPr>
          <a:xfrm>
            <a:off x="818712" y="2222287"/>
            <a:ext cx="10554574" cy="4478959"/>
          </a:xfrm>
        </p:spPr>
        <p:txBody>
          <a:bodyPr>
            <a:normAutofit lnSpcReduction="10000"/>
          </a:bodyPr>
          <a:lstStyle/>
          <a:p>
            <a:r>
              <a:rPr lang="en-GB" dirty="0"/>
              <a:t>Homework</a:t>
            </a:r>
          </a:p>
          <a:p>
            <a:pPr lvl="1">
              <a:buFont typeface="Wingdings" panose="05000000000000000000" pitchFamily="2" charset="2"/>
              <a:buChar char="Ø"/>
            </a:pPr>
            <a:r>
              <a:rPr lang="en-GB" dirty="0"/>
              <a:t>Set on a Wednesday via Google Classroom to be completed for the following Monday.</a:t>
            </a:r>
          </a:p>
          <a:p>
            <a:pPr lvl="1">
              <a:buFont typeface="Wingdings" panose="05000000000000000000" pitchFamily="2" charset="2"/>
              <a:buChar char="Ø"/>
            </a:pPr>
            <a:r>
              <a:rPr lang="en-GB" dirty="0"/>
              <a:t>Topic – occasional project based activity</a:t>
            </a:r>
          </a:p>
          <a:p>
            <a:pPr lvl="1">
              <a:buFont typeface="Wingdings" panose="05000000000000000000" pitchFamily="2" charset="2"/>
              <a:buChar char="Ø"/>
            </a:pPr>
            <a:r>
              <a:rPr lang="en-GB" dirty="0"/>
              <a:t>English-spelling/grammar (spag.com and spelling frame)</a:t>
            </a:r>
          </a:p>
          <a:p>
            <a:pPr lvl="1">
              <a:buFont typeface="Wingdings" panose="05000000000000000000" pitchFamily="2" charset="2"/>
              <a:buChar char="Ø"/>
            </a:pPr>
            <a:r>
              <a:rPr lang="en-GB" dirty="0"/>
              <a:t>Maths – Mathletics</a:t>
            </a:r>
          </a:p>
          <a:p>
            <a:pPr lvl="1">
              <a:buFont typeface="Wingdings" panose="05000000000000000000" pitchFamily="2" charset="2"/>
              <a:buChar char="Ø"/>
            </a:pPr>
            <a:r>
              <a:rPr lang="en-GB" dirty="0"/>
              <a:t>Home readers</a:t>
            </a:r>
          </a:p>
          <a:p>
            <a:pPr lvl="1">
              <a:buFont typeface="Wingdings" panose="05000000000000000000" pitchFamily="2" charset="2"/>
              <a:buChar char="Ø"/>
            </a:pPr>
            <a:r>
              <a:rPr lang="en-GB" dirty="0"/>
              <a:t>Paper based homework to support transition to secondary</a:t>
            </a:r>
          </a:p>
          <a:p>
            <a:r>
              <a:rPr lang="en-GB" dirty="0"/>
              <a:t>PE Kit</a:t>
            </a:r>
          </a:p>
          <a:p>
            <a:pPr lvl="1">
              <a:buFont typeface="Wingdings" panose="05000000000000000000" pitchFamily="2" charset="2"/>
              <a:buChar char="Ø"/>
            </a:pPr>
            <a:r>
              <a:rPr lang="en-GB" dirty="0"/>
              <a:t>Wear to school each Wednesday and Friday </a:t>
            </a:r>
          </a:p>
          <a:p>
            <a:r>
              <a:rPr lang="en-GB" dirty="0"/>
              <a:t>Communication</a:t>
            </a:r>
          </a:p>
          <a:p>
            <a:pPr lvl="1">
              <a:buFont typeface="Wingdings" panose="05000000000000000000" pitchFamily="2" charset="2"/>
              <a:buChar char="Ø"/>
            </a:pPr>
            <a:r>
              <a:rPr lang="en-GB" dirty="0"/>
              <a:t>Daily through year 6 comms-admin/absence ( one-way communication only)</a:t>
            </a:r>
          </a:p>
          <a:p>
            <a:pPr lvl="1">
              <a:buFont typeface="Wingdings" panose="05000000000000000000" pitchFamily="2" charset="2"/>
              <a:buChar char="Ø"/>
            </a:pPr>
            <a:r>
              <a:rPr lang="en-GB" dirty="0"/>
              <a:t>Through the office-arrangements for meeting, urgent communication</a:t>
            </a:r>
          </a:p>
          <a:p>
            <a:pPr lvl="1">
              <a:buFont typeface="Wingdings" panose="05000000000000000000" pitchFamily="2" charset="2"/>
              <a:buChar char="Ø"/>
            </a:pPr>
            <a:endParaRPr lang="en-GB" dirty="0"/>
          </a:p>
        </p:txBody>
      </p:sp>
    </p:spTree>
    <p:extLst>
      <p:ext uri="{BB962C8B-B14F-4D97-AF65-F5344CB8AC3E}">
        <p14:creationId xmlns:p14="http://schemas.microsoft.com/office/powerpoint/2010/main" val="4243466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728A2-C350-4A2A-8273-85F1E4E1C377}"/>
              </a:ext>
            </a:extLst>
          </p:cNvPr>
          <p:cNvSpPr>
            <a:spLocks noGrp="1"/>
          </p:cNvSpPr>
          <p:nvPr>
            <p:ph type="title"/>
          </p:nvPr>
        </p:nvSpPr>
        <p:spPr/>
        <p:txBody>
          <a:bodyPr/>
          <a:lstStyle/>
          <a:p>
            <a:r>
              <a:rPr lang="en-GB" dirty="0"/>
              <a:t>Secondary Readiness</a:t>
            </a:r>
          </a:p>
        </p:txBody>
      </p:sp>
      <p:sp>
        <p:nvSpPr>
          <p:cNvPr id="3" name="Content Placeholder 2">
            <a:extLst>
              <a:ext uri="{FF2B5EF4-FFF2-40B4-BE49-F238E27FC236}">
                <a16:creationId xmlns:a16="http://schemas.microsoft.com/office/drawing/2014/main" id="{B5314F43-37C4-40B9-A3D2-8047D4CFAD94}"/>
              </a:ext>
            </a:extLst>
          </p:cNvPr>
          <p:cNvSpPr>
            <a:spLocks noGrp="1"/>
          </p:cNvSpPr>
          <p:nvPr>
            <p:ph idx="1"/>
          </p:nvPr>
        </p:nvSpPr>
        <p:spPr>
          <a:xfrm>
            <a:off x="1154954" y="2348917"/>
            <a:ext cx="9482285" cy="3670883"/>
          </a:xfrm>
        </p:spPr>
        <p:txBody>
          <a:bodyPr/>
          <a:lstStyle/>
          <a:p>
            <a:r>
              <a:rPr lang="en-GB" dirty="0"/>
              <a:t>Building independence</a:t>
            </a:r>
          </a:p>
          <a:p>
            <a:r>
              <a:rPr lang="en-GB" dirty="0"/>
              <a:t>Developing responsibility for self and others</a:t>
            </a:r>
          </a:p>
          <a:p>
            <a:r>
              <a:rPr lang="en-GB" dirty="0"/>
              <a:t>Acting safely and making the right choices </a:t>
            </a:r>
          </a:p>
          <a:p>
            <a:r>
              <a:rPr lang="en-GB" dirty="0"/>
              <a:t>E-safety</a:t>
            </a:r>
          </a:p>
          <a:p>
            <a:r>
              <a:rPr lang="en-GB" dirty="0"/>
              <a:t>Self-organisation</a:t>
            </a:r>
          </a:p>
          <a:p>
            <a:r>
              <a:rPr lang="en-GB" dirty="0"/>
              <a:t>Time management</a:t>
            </a:r>
          </a:p>
          <a:p>
            <a:r>
              <a:rPr lang="en-GB" dirty="0"/>
              <a:t>Keeping healthy</a:t>
            </a:r>
          </a:p>
          <a:p>
            <a:r>
              <a:rPr lang="en-GB" dirty="0"/>
              <a:t>Acceptance and tolerance</a:t>
            </a:r>
          </a:p>
          <a:p>
            <a:r>
              <a:rPr lang="en-GB" dirty="0"/>
              <a:t>Actions and consequences</a:t>
            </a:r>
          </a:p>
          <a:p>
            <a:endParaRPr lang="en-GB" dirty="0"/>
          </a:p>
        </p:txBody>
      </p:sp>
    </p:spTree>
    <p:extLst>
      <p:ext uri="{BB962C8B-B14F-4D97-AF65-F5344CB8AC3E}">
        <p14:creationId xmlns:p14="http://schemas.microsoft.com/office/powerpoint/2010/main" val="772534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9261256" cy="706964"/>
          </a:xfrm>
        </p:spPr>
        <p:txBody>
          <a:bodyPr/>
          <a:lstStyle/>
          <a:p>
            <a:r>
              <a:rPr lang="en-GB" dirty="0"/>
              <a:t>Curriculum Overview Autumn-Our World</a:t>
            </a:r>
          </a:p>
        </p:txBody>
      </p:sp>
      <p:sp>
        <p:nvSpPr>
          <p:cNvPr id="3" name="Content Placeholder 2"/>
          <p:cNvSpPr>
            <a:spLocks noGrp="1"/>
          </p:cNvSpPr>
          <p:nvPr>
            <p:ph idx="1"/>
          </p:nvPr>
        </p:nvSpPr>
        <p:spPr>
          <a:xfrm>
            <a:off x="818713" y="2101836"/>
            <a:ext cx="10554574" cy="4316719"/>
          </a:xfrm>
        </p:spPr>
        <p:txBody>
          <a:bodyPr>
            <a:normAutofit/>
          </a:bodyPr>
          <a:lstStyle/>
          <a:p>
            <a:r>
              <a:rPr lang="en-GB" sz="1600" dirty="0"/>
              <a:t>English</a:t>
            </a:r>
          </a:p>
          <a:p>
            <a:pPr lvl="1">
              <a:buFont typeface="Wingdings" panose="05000000000000000000" pitchFamily="2" charset="2"/>
              <a:buChar char="§"/>
            </a:pPr>
            <a:r>
              <a:rPr lang="en-GB" sz="1400" dirty="0"/>
              <a:t>Street Child ,Hitler’s Canary, Flanders Field , Once, Rose Blanche</a:t>
            </a:r>
          </a:p>
          <a:p>
            <a:pPr>
              <a:buFont typeface="Courier New" panose="02070309020205020404" pitchFamily="49" charset="0"/>
              <a:buChar char="o"/>
            </a:pPr>
            <a:r>
              <a:rPr lang="en-GB" sz="1600" dirty="0"/>
              <a:t>Mathematics</a:t>
            </a:r>
          </a:p>
          <a:p>
            <a:pPr lvl="1">
              <a:buFont typeface="Wingdings" panose="05000000000000000000" pitchFamily="2" charset="2"/>
              <a:buChar char="§"/>
            </a:pPr>
            <a:r>
              <a:rPr lang="en-GB" sz="1400" dirty="0"/>
              <a:t>Mastery approach in line with national curriculum expectations</a:t>
            </a:r>
          </a:p>
          <a:p>
            <a:pPr lvl="1">
              <a:buFont typeface="Wingdings" panose="05000000000000000000" pitchFamily="2" charset="2"/>
              <a:buChar char="§"/>
            </a:pPr>
            <a:r>
              <a:rPr lang="en-GB" sz="1400" dirty="0"/>
              <a:t>Maths No Problem textbooks and workbooks- DFE/ NCETM accredited textbooks</a:t>
            </a:r>
          </a:p>
          <a:p>
            <a:pPr>
              <a:buFont typeface="Courier New" panose="02070309020205020404" pitchFamily="49" charset="0"/>
              <a:buChar char="o"/>
            </a:pPr>
            <a:r>
              <a:rPr lang="en-GB" sz="1600" dirty="0"/>
              <a:t>Science</a:t>
            </a:r>
          </a:p>
          <a:p>
            <a:pPr lvl="1">
              <a:buFont typeface="Wingdings" panose="05000000000000000000" pitchFamily="2" charset="2"/>
              <a:buChar char="§"/>
            </a:pPr>
            <a:r>
              <a:rPr lang="en-GB" sz="1400" dirty="0"/>
              <a:t>Electricity</a:t>
            </a:r>
          </a:p>
          <a:p>
            <a:pPr lvl="1">
              <a:buFont typeface="Wingdings" panose="05000000000000000000" pitchFamily="2" charset="2"/>
              <a:buChar char="§"/>
            </a:pPr>
            <a:r>
              <a:rPr lang="en-GB" sz="1400" dirty="0"/>
              <a:t>Evolution and Inheritance</a:t>
            </a:r>
          </a:p>
          <a:p>
            <a:pPr>
              <a:buFont typeface="Courier New" panose="02070309020205020404" pitchFamily="49" charset="0"/>
              <a:buChar char="o"/>
            </a:pPr>
            <a:r>
              <a:rPr lang="en-GB" sz="1600" dirty="0"/>
              <a:t>Wider Curriculum </a:t>
            </a:r>
          </a:p>
          <a:p>
            <a:pPr lvl="1">
              <a:buFont typeface="Wingdings" panose="05000000000000000000" pitchFamily="2" charset="2"/>
              <a:buChar char="§"/>
            </a:pPr>
            <a:r>
              <a:rPr lang="en-GB" sz="1400" dirty="0"/>
              <a:t>Computing-e-safety, network communications/ Spanish / music - Elgar/ PE –tactics and strategies, health and fitness, DT sewing, Art-sculpture</a:t>
            </a:r>
          </a:p>
          <a:p>
            <a:pPr lvl="1">
              <a:buFont typeface="Wingdings" panose="05000000000000000000" pitchFamily="2" charset="2"/>
              <a:buChar char="§"/>
            </a:pPr>
            <a:r>
              <a:rPr lang="en-GB" sz="1400" dirty="0"/>
              <a:t>History and geography - Victorians, World War I and World War II</a:t>
            </a:r>
          </a:p>
          <a:p>
            <a:pPr lvl="1">
              <a:buFont typeface="Wingdings" panose="05000000000000000000" pitchFamily="2" charset="2"/>
              <a:buChar char="§"/>
            </a:pPr>
            <a:endParaRPr lang="en-GB" dirty="0"/>
          </a:p>
          <a:p>
            <a:pPr lvl="1">
              <a:buFont typeface="Wingdings" panose="05000000000000000000" pitchFamily="2" charset="2"/>
              <a:buChar char="§"/>
            </a:pPr>
            <a:endParaRPr lang="en-GB" dirty="0"/>
          </a:p>
          <a:p>
            <a:pPr lvl="1">
              <a:buFont typeface="Wingdings" panose="05000000000000000000" pitchFamily="2" charset="2"/>
              <a:buChar char="§"/>
            </a:pPr>
            <a:endParaRPr lang="en-GB" dirty="0"/>
          </a:p>
          <a:p>
            <a:pPr lvl="1">
              <a:buFont typeface="Wingdings" panose="05000000000000000000" pitchFamily="2" charset="2"/>
              <a:buChar char="§"/>
            </a:pPr>
            <a:endParaRPr lang="en-GB" dirty="0"/>
          </a:p>
        </p:txBody>
      </p:sp>
    </p:spTree>
    <p:extLst>
      <p:ext uri="{BB962C8B-B14F-4D97-AF65-F5344CB8AC3E}">
        <p14:creationId xmlns:p14="http://schemas.microsoft.com/office/powerpoint/2010/main" val="2218355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330" y="735129"/>
            <a:ext cx="9766853" cy="706964"/>
          </a:xfrm>
        </p:spPr>
        <p:txBody>
          <a:bodyPr/>
          <a:lstStyle/>
          <a:p>
            <a:r>
              <a:rPr lang="en-GB" sz="3200" dirty="0"/>
              <a:t>Curriculum Overview Spring-Our Community</a:t>
            </a:r>
          </a:p>
        </p:txBody>
      </p:sp>
      <p:sp>
        <p:nvSpPr>
          <p:cNvPr id="3" name="Content Placeholder 2"/>
          <p:cNvSpPr>
            <a:spLocks noGrp="1"/>
          </p:cNvSpPr>
          <p:nvPr>
            <p:ph idx="1"/>
          </p:nvPr>
        </p:nvSpPr>
        <p:spPr>
          <a:xfrm>
            <a:off x="822664" y="2565647"/>
            <a:ext cx="10546672" cy="3968318"/>
          </a:xfrm>
        </p:spPr>
        <p:txBody>
          <a:bodyPr>
            <a:normAutofit/>
          </a:bodyPr>
          <a:lstStyle/>
          <a:p>
            <a:r>
              <a:rPr lang="en-GB" dirty="0"/>
              <a:t>English- (The Arrival, A Long Walk to Water, Poetry)</a:t>
            </a:r>
          </a:p>
          <a:p>
            <a:pPr>
              <a:buFont typeface="Courier New" panose="02070309020205020404" pitchFamily="49" charset="0"/>
              <a:buChar char="o"/>
            </a:pPr>
            <a:r>
              <a:rPr lang="en-GB" dirty="0"/>
              <a:t>Mathematics</a:t>
            </a:r>
          </a:p>
          <a:p>
            <a:pPr lvl="1">
              <a:buFont typeface="Wingdings" panose="05000000000000000000" pitchFamily="2" charset="2"/>
              <a:buChar char="§"/>
            </a:pPr>
            <a:r>
              <a:rPr lang="en-GB" dirty="0"/>
              <a:t>Mastery approach in line with the national curriculum expectations</a:t>
            </a:r>
          </a:p>
          <a:p>
            <a:pPr lvl="1">
              <a:buFont typeface="Wingdings" panose="05000000000000000000" pitchFamily="2" charset="2"/>
              <a:buChar char="§"/>
            </a:pPr>
            <a:r>
              <a:rPr lang="en-GB" dirty="0"/>
              <a:t>Maths No Problem DFE/NCETM accredited textbooks and workbooks</a:t>
            </a:r>
          </a:p>
          <a:p>
            <a:pPr>
              <a:buFont typeface="Courier New" panose="02070309020205020404" pitchFamily="49" charset="0"/>
              <a:buChar char="o"/>
            </a:pPr>
            <a:r>
              <a:rPr lang="en-GB" dirty="0"/>
              <a:t>Science</a:t>
            </a:r>
          </a:p>
          <a:p>
            <a:pPr lvl="1">
              <a:buFont typeface="Wingdings" panose="05000000000000000000" pitchFamily="2" charset="2"/>
              <a:buChar char="§"/>
            </a:pPr>
            <a:r>
              <a:rPr lang="en-GB" dirty="0"/>
              <a:t>Humans and other animals</a:t>
            </a:r>
          </a:p>
          <a:p>
            <a:pPr lvl="1">
              <a:buFont typeface="Wingdings" panose="05000000000000000000" pitchFamily="2" charset="2"/>
              <a:buChar char="§"/>
            </a:pPr>
            <a:r>
              <a:rPr lang="en-GB" dirty="0"/>
              <a:t>Light</a:t>
            </a:r>
          </a:p>
          <a:p>
            <a:pPr>
              <a:buFont typeface="Courier New" panose="02070309020205020404" pitchFamily="49" charset="0"/>
              <a:buChar char="o"/>
            </a:pPr>
            <a:r>
              <a:rPr lang="en-GB" dirty="0"/>
              <a:t>Selected other subjects</a:t>
            </a:r>
          </a:p>
          <a:p>
            <a:pPr lvl="1">
              <a:buFont typeface="Wingdings" panose="05000000000000000000" pitchFamily="2" charset="2"/>
              <a:buChar char="§"/>
            </a:pPr>
            <a:r>
              <a:rPr lang="en-GB" dirty="0"/>
              <a:t>PE –invasion games, dance/ Coding / Music / Spanish/DT –moving vehicles</a:t>
            </a:r>
          </a:p>
          <a:p>
            <a:pPr lvl="1">
              <a:buFont typeface="Wingdings" panose="05000000000000000000" pitchFamily="2" charset="2"/>
              <a:buChar char="§"/>
            </a:pPr>
            <a:r>
              <a:rPr lang="en-GB" dirty="0"/>
              <a:t>History and Geography through the lens of social justice and equality – RRSA and school values</a:t>
            </a:r>
          </a:p>
          <a:p>
            <a:pPr lvl="1">
              <a:buFont typeface="Wingdings" panose="05000000000000000000" pitchFamily="2" charset="2"/>
              <a:buChar char="§"/>
            </a:pPr>
            <a:endParaRPr lang="en-GB" dirty="0"/>
          </a:p>
          <a:p>
            <a:pPr lvl="1">
              <a:buFont typeface="Wingdings" panose="05000000000000000000" pitchFamily="2" charset="2"/>
              <a:buChar char="§"/>
            </a:pPr>
            <a:endParaRPr lang="en-GB" dirty="0"/>
          </a:p>
        </p:txBody>
      </p:sp>
    </p:spTree>
    <p:extLst>
      <p:ext uri="{BB962C8B-B14F-4D97-AF65-F5344CB8AC3E}">
        <p14:creationId xmlns:p14="http://schemas.microsoft.com/office/powerpoint/2010/main" val="14499705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481</TotalTime>
  <Words>781</Words>
  <Application>Microsoft Office PowerPoint</Application>
  <PresentationFormat>Widescreen</PresentationFormat>
  <Paragraphs>122</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Century Gothic</vt:lpstr>
      <vt:lpstr>Courier New</vt:lpstr>
      <vt:lpstr>Wingdings</vt:lpstr>
      <vt:lpstr>Wingdings 3</vt:lpstr>
      <vt:lpstr>Ion Boardroom</vt:lpstr>
      <vt:lpstr>Year 6 Curriculum Afternoon  ‘Love your neighbour as yourself.’</vt:lpstr>
      <vt:lpstr>Overview</vt:lpstr>
      <vt:lpstr>Welcome to Year 6</vt:lpstr>
      <vt:lpstr>Our Mission and Values</vt:lpstr>
      <vt:lpstr>RE and Spiritual Development</vt:lpstr>
      <vt:lpstr>Expectations: Be safe, be ready, be respectful</vt:lpstr>
      <vt:lpstr>Secondary Readiness</vt:lpstr>
      <vt:lpstr>Curriculum Overview Autumn-Our World</vt:lpstr>
      <vt:lpstr>Curriculum Overview Spring-Our Community</vt:lpstr>
      <vt:lpstr>Curriculum Overview Summer – Our Environment</vt:lpstr>
      <vt:lpstr>Robinwood</vt:lpstr>
      <vt:lpstr>Housekeeping: reminders</vt:lpstr>
      <vt:lpstr>Summer Term Assessments &amp; Transition</vt:lpstr>
      <vt:lpstr>Preparing to leave</vt:lpstr>
      <vt:lpstr>Thank you</vt:lpstr>
    </vt:vector>
  </TitlesOfParts>
  <Company>hi-impact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6 Curriculum Evening</dc:title>
  <dc:creator>nealr</dc:creator>
  <cp:lastModifiedBy>rossr</cp:lastModifiedBy>
  <cp:revision>46</cp:revision>
  <dcterms:created xsi:type="dcterms:W3CDTF">2017-09-22T14:55:15Z</dcterms:created>
  <dcterms:modified xsi:type="dcterms:W3CDTF">2022-09-13T16:02:52Z</dcterms:modified>
</cp:coreProperties>
</file>