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5" r:id="rId3"/>
    <p:sldId id="281" r:id="rId4"/>
    <p:sldId id="284" r:id="rId5"/>
    <p:sldId id="261" r:id="rId6"/>
    <p:sldId id="273" r:id="rId7"/>
    <p:sldId id="274" r:id="rId8"/>
    <p:sldId id="275" r:id="rId9"/>
    <p:sldId id="283" r:id="rId10"/>
    <p:sldId id="27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65AE78-2293-4DD3-B09E-2A92430C6BBC}"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921BB6-0222-4F06-9628-C008F1FFE369}"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782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165AE78-2293-4DD3-B09E-2A92430C6BBC}" type="datetimeFigureOut">
              <a:rPr lang="en-GB" smtClean="0"/>
              <a:t>04/10/2022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921BB6-0222-4F06-9628-C008F1FFE369}" type="slidenum">
              <a:rPr lang="en-GB" smtClean="0"/>
              <a:t>‹#›</a:t>
            </a:fld>
            <a:endParaRPr lang="en-GB"/>
          </a:p>
        </p:txBody>
      </p:sp>
    </p:spTree>
    <p:extLst>
      <p:ext uri="{BB962C8B-B14F-4D97-AF65-F5344CB8AC3E}">
        <p14:creationId xmlns:p14="http://schemas.microsoft.com/office/powerpoint/2010/main" val="1763537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65AE78-2293-4DD3-B09E-2A92430C6BBC}"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921BB6-0222-4F06-9628-C008F1FFE369}" type="slidenum">
              <a:rPr lang="en-GB" smtClean="0"/>
              <a:t>‹#›</a:t>
            </a:fld>
            <a:endParaRPr lang="en-GB"/>
          </a:p>
        </p:txBody>
      </p:sp>
    </p:spTree>
    <p:extLst>
      <p:ext uri="{BB962C8B-B14F-4D97-AF65-F5344CB8AC3E}">
        <p14:creationId xmlns:p14="http://schemas.microsoft.com/office/powerpoint/2010/main" val="1378067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65AE78-2293-4DD3-B09E-2A92430C6BBC}"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921BB6-0222-4F06-9628-C008F1FFE369}"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69089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65AE78-2293-4DD3-B09E-2A92430C6BBC}"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921BB6-0222-4F06-9628-C008F1FFE369}" type="slidenum">
              <a:rPr lang="en-GB" smtClean="0"/>
              <a:t>‹#›</a:t>
            </a:fld>
            <a:endParaRPr lang="en-GB"/>
          </a:p>
        </p:txBody>
      </p:sp>
    </p:spTree>
    <p:extLst>
      <p:ext uri="{BB962C8B-B14F-4D97-AF65-F5344CB8AC3E}">
        <p14:creationId xmlns:p14="http://schemas.microsoft.com/office/powerpoint/2010/main" val="3919630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65AE78-2293-4DD3-B09E-2A92430C6BBC}"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921BB6-0222-4F06-9628-C008F1FFE369}"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86942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65AE78-2293-4DD3-B09E-2A92430C6BBC}"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921BB6-0222-4F06-9628-C008F1FFE369}" type="slidenum">
              <a:rPr lang="en-GB" smtClean="0"/>
              <a:t>‹#›</a:t>
            </a:fld>
            <a:endParaRPr lang="en-GB"/>
          </a:p>
        </p:txBody>
      </p:sp>
    </p:spTree>
    <p:extLst>
      <p:ext uri="{BB962C8B-B14F-4D97-AF65-F5344CB8AC3E}">
        <p14:creationId xmlns:p14="http://schemas.microsoft.com/office/powerpoint/2010/main" val="764262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65AE78-2293-4DD3-B09E-2A92430C6BBC}"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921BB6-0222-4F06-9628-C008F1FFE369}" type="slidenum">
              <a:rPr lang="en-GB" smtClean="0"/>
              <a:t>‹#›</a:t>
            </a:fld>
            <a:endParaRPr lang="en-GB"/>
          </a:p>
        </p:txBody>
      </p:sp>
    </p:spTree>
    <p:extLst>
      <p:ext uri="{BB962C8B-B14F-4D97-AF65-F5344CB8AC3E}">
        <p14:creationId xmlns:p14="http://schemas.microsoft.com/office/powerpoint/2010/main" val="3374136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65AE78-2293-4DD3-B09E-2A92430C6BBC}"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921BB6-0222-4F06-9628-C008F1FFE369}" type="slidenum">
              <a:rPr lang="en-GB" smtClean="0"/>
              <a:t>‹#›</a:t>
            </a:fld>
            <a:endParaRPr lang="en-GB"/>
          </a:p>
        </p:txBody>
      </p:sp>
    </p:spTree>
    <p:extLst>
      <p:ext uri="{BB962C8B-B14F-4D97-AF65-F5344CB8AC3E}">
        <p14:creationId xmlns:p14="http://schemas.microsoft.com/office/powerpoint/2010/main" val="80354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65AE78-2293-4DD3-B09E-2A92430C6BBC}"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921BB6-0222-4F06-9628-C008F1FFE369}" type="slidenum">
              <a:rPr lang="en-GB" smtClean="0"/>
              <a:t>‹#›</a:t>
            </a:fld>
            <a:endParaRPr lang="en-GB"/>
          </a:p>
        </p:txBody>
      </p:sp>
    </p:spTree>
    <p:extLst>
      <p:ext uri="{BB962C8B-B14F-4D97-AF65-F5344CB8AC3E}">
        <p14:creationId xmlns:p14="http://schemas.microsoft.com/office/powerpoint/2010/main" val="803057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65AE78-2293-4DD3-B09E-2A92430C6BBC}"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921BB6-0222-4F06-9628-C008F1FFE369}" type="slidenum">
              <a:rPr lang="en-GB" smtClean="0"/>
              <a:t>‹#›</a:t>
            </a:fld>
            <a:endParaRPr lang="en-GB"/>
          </a:p>
        </p:txBody>
      </p:sp>
    </p:spTree>
    <p:extLst>
      <p:ext uri="{BB962C8B-B14F-4D97-AF65-F5344CB8AC3E}">
        <p14:creationId xmlns:p14="http://schemas.microsoft.com/office/powerpoint/2010/main" val="1277266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65AE78-2293-4DD3-B09E-2A92430C6BBC}" type="datetimeFigureOut">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921BB6-0222-4F06-9628-C008F1FFE369}" type="slidenum">
              <a:rPr lang="en-GB" smtClean="0"/>
              <a:t>‹#›</a:t>
            </a:fld>
            <a:endParaRPr lang="en-GB"/>
          </a:p>
        </p:txBody>
      </p:sp>
    </p:spTree>
    <p:extLst>
      <p:ext uri="{BB962C8B-B14F-4D97-AF65-F5344CB8AC3E}">
        <p14:creationId xmlns:p14="http://schemas.microsoft.com/office/powerpoint/2010/main" val="816293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65AE78-2293-4DD3-B09E-2A92430C6BBC}" type="datetimeFigureOut">
              <a:rPr lang="en-GB" smtClean="0"/>
              <a:t>04/10/2022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921BB6-0222-4F06-9628-C008F1FFE369}" type="slidenum">
              <a:rPr lang="en-GB" smtClean="0"/>
              <a:t>‹#›</a:t>
            </a:fld>
            <a:endParaRPr lang="en-GB"/>
          </a:p>
        </p:txBody>
      </p:sp>
    </p:spTree>
    <p:extLst>
      <p:ext uri="{BB962C8B-B14F-4D97-AF65-F5344CB8AC3E}">
        <p14:creationId xmlns:p14="http://schemas.microsoft.com/office/powerpoint/2010/main" val="153321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65AE78-2293-4DD3-B09E-2A92430C6BBC}" type="datetimeFigureOut">
              <a:rPr lang="en-GB" smtClean="0"/>
              <a:t>04/10/2022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921BB6-0222-4F06-9628-C008F1FFE369}" type="slidenum">
              <a:rPr lang="en-GB" smtClean="0"/>
              <a:t>‹#›</a:t>
            </a:fld>
            <a:endParaRPr lang="en-GB"/>
          </a:p>
        </p:txBody>
      </p:sp>
    </p:spTree>
    <p:extLst>
      <p:ext uri="{BB962C8B-B14F-4D97-AF65-F5344CB8AC3E}">
        <p14:creationId xmlns:p14="http://schemas.microsoft.com/office/powerpoint/2010/main" val="137262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65AE78-2293-4DD3-B09E-2A92430C6BBC}" type="datetimeFigureOut">
              <a:rPr lang="en-GB" smtClean="0"/>
              <a:t>04/10/2022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921BB6-0222-4F06-9628-C008F1FFE369}" type="slidenum">
              <a:rPr lang="en-GB" smtClean="0"/>
              <a:t>‹#›</a:t>
            </a:fld>
            <a:endParaRPr lang="en-GB"/>
          </a:p>
        </p:txBody>
      </p:sp>
    </p:spTree>
    <p:extLst>
      <p:ext uri="{BB962C8B-B14F-4D97-AF65-F5344CB8AC3E}">
        <p14:creationId xmlns:p14="http://schemas.microsoft.com/office/powerpoint/2010/main" val="495962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165AE78-2293-4DD3-B09E-2A92430C6BBC}" type="datetimeFigureOut">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921BB6-0222-4F06-9628-C008F1FFE369}" type="slidenum">
              <a:rPr lang="en-GB" smtClean="0"/>
              <a:t>‹#›</a:t>
            </a:fld>
            <a:endParaRPr lang="en-GB"/>
          </a:p>
        </p:txBody>
      </p:sp>
    </p:spTree>
    <p:extLst>
      <p:ext uri="{BB962C8B-B14F-4D97-AF65-F5344CB8AC3E}">
        <p14:creationId xmlns:p14="http://schemas.microsoft.com/office/powerpoint/2010/main" val="2236990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165AE78-2293-4DD3-B09E-2A92430C6BBC}" type="datetimeFigureOut">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921BB6-0222-4F06-9628-C008F1FFE369}" type="slidenum">
              <a:rPr lang="en-GB" smtClean="0"/>
              <a:t>‹#›</a:t>
            </a:fld>
            <a:endParaRPr lang="en-GB"/>
          </a:p>
        </p:txBody>
      </p:sp>
    </p:spTree>
    <p:extLst>
      <p:ext uri="{BB962C8B-B14F-4D97-AF65-F5344CB8AC3E}">
        <p14:creationId xmlns:p14="http://schemas.microsoft.com/office/powerpoint/2010/main" val="379272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165AE78-2293-4DD3-B09E-2A92430C6BBC}" type="datetimeFigureOut">
              <a:rPr lang="en-GB" smtClean="0"/>
              <a:t>04/10/2022</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0921BB6-0222-4F06-9628-C008F1FFE369}" type="slidenum">
              <a:rPr lang="en-GB" smtClean="0"/>
              <a:t>‹#›</a:t>
            </a:fld>
            <a:endParaRPr lang="en-GB"/>
          </a:p>
        </p:txBody>
      </p:sp>
    </p:spTree>
    <p:extLst>
      <p:ext uri="{BB962C8B-B14F-4D97-AF65-F5344CB8AC3E}">
        <p14:creationId xmlns:p14="http://schemas.microsoft.com/office/powerpoint/2010/main" val="31990710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EA66D1D-A257-40D8-B006-E7DDC67A89DE}"/>
              </a:ext>
            </a:extLst>
          </p:cNvPr>
          <p:cNvSpPr>
            <a:spLocks noGrp="1"/>
          </p:cNvSpPr>
          <p:nvPr>
            <p:ph type="ctrTitle"/>
          </p:nvPr>
        </p:nvSpPr>
        <p:spPr>
          <a:xfrm>
            <a:off x="416511" y="4053681"/>
            <a:ext cx="7772400" cy="3071813"/>
          </a:xfrm>
        </p:spPr>
        <p:txBody>
          <a:bodyPr>
            <a:normAutofit fontScale="90000"/>
          </a:bodyPr>
          <a:lstStyle/>
          <a:p>
            <a:pPr eaLnBrk="1" hangingPunct="1"/>
            <a:br>
              <a:rPr lang="en-GB" altLang="en-US" dirty="0"/>
            </a:br>
            <a:br>
              <a:rPr lang="en-GB" altLang="en-US" dirty="0"/>
            </a:br>
            <a:br>
              <a:rPr lang="en-GB" altLang="en-US" dirty="0"/>
            </a:br>
            <a:br>
              <a:rPr lang="en-GB" altLang="en-US" dirty="0"/>
            </a:br>
            <a:br>
              <a:rPr lang="en-GB" altLang="en-US" dirty="0"/>
            </a:br>
            <a:br>
              <a:rPr lang="en-GB" altLang="en-US" dirty="0"/>
            </a:br>
            <a:r>
              <a:rPr lang="en-GB" altLang="en-US" sz="4900" dirty="0">
                <a:latin typeface="SassoonPrimaryInfant" pitchFamily="2" charset="0"/>
              </a:rPr>
              <a:t>Foundation 2</a:t>
            </a:r>
            <a:br>
              <a:rPr lang="en-GB" altLang="en-US" sz="4900" dirty="0">
                <a:latin typeface="SassoonPrimaryInfant" pitchFamily="2" charset="0"/>
              </a:rPr>
            </a:br>
            <a:r>
              <a:rPr lang="en-GB" altLang="en-US" sz="4900" dirty="0">
                <a:latin typeface="SassoonPrimaryInfant" pitchFamily="2" charset="0"/>
              </a:rPr>
              <a:t>Curriculum Evening</a:t>
            </a:r>
            <a:br>
              <a:rPr lang="en-GB" altLang="en-US" sz="4900" dirty="0">
                <a:latin typeface="SassoonPrimaryInfant" pitchFamily="2" charset="0"/>
              </a:rPr>
            </a:br>
            <a:br>
              <a:rPr lang="en-GB" altLang="en-US" sz="4900" dirty="0">
                <a:latin typeface="SassoonPrimaryInfant" pitchFamily="2" charset="0"/>
              </a:rPr>
            </a:br>
            <a:r>
              <a:rPr lang="en-GB" altLang="en-US" sz="3400" dirty="0">
                <a:latin typeface="SassoonPrimaryInfant" pitchFamily="2" charset="0"/>
              </a:rPr>
              <a:t>General information.</a:t>
            </a:r>
            <a:br>
              <a:rPr lang="en-GB" altLang="en-US" sz="3400" dirty="0">
                <a:latin typeface="SassoonPrimaryInfant" pitchFamily="2" charset="0"/>
              </a:rPr>
            </a:br>
            <a:br>
              <a:rPr lang="en-GB" altLang="en-US" sz="6600" dirty="0">
                <a:latin typeface="SassoonPrimaryInfant" pitchFamily="2" charset="0"/>
              </a:rPr>
            </a:br>
            <a:br>
              <a:rPr lang="en-GB" altLang="en-US" sz="6600" dirty="0">
                <a:latin typeface="SassoonPrimaryInfant" pitchFamily="2" charset="0"/>
              </a:rPr>
            </a:br>
            <a:r>
              <a:rPr lang="en-GB" altLang="en-US" sz="6600" dirty="0">
                <a:latin typeface="SassoonPrimaryInfant" pitchFamily="2" charset="0"/>
              </a:rPr>
              <a:t>September 2022</a:t>
            </a:r>
            <a:br>
              <a:rPr lang="en-GB" altLang="en-US" dirty="0"/>
            </a:br>
            <a:endParaRPr lang="en-GB" altLang="en-US" dirty="0"/>
          </a:p>
        </p:txBody>
      </p:sp>
      <p:sp>
        <p:nvSpPr>
          <p:cNvPr id="3" name="Subtitle 2">
            <a:extLst>
              <a:ext uri="{FF2B5EF4-FFF2-40B4-BE49-F238E27FC236}">
                <a16:creationId xmlns:a16="http://schemas.microsoft.com/office/drawing/2014/main" id="{B522A6B4-F1E9-4550-87DE-11AE29CD7149}"/>
              </a:ext>
            </a:extLst>
          </p:cNvPr>
          <p:cNvSpPr>
            <a:spLocks noGrp="1"/>
          </p:cNvSpPr>
          <p:nvPr>
            <p:ph type="subTitle" idx="1"/>
          </p:nvPr>
        </p:nvSpPr>
        <p:spPr>
          <a:xfrm>
            <a:off x="2895600" y="5589588"/>
            <a:ext cx="6400800" cy="49212"/>
          </a:xfrm>
        </p:spPr>
        <p:txBody>
          <a:bodyPr rtlCol="0">
            <a:normAutofit fontScale="25000" lnSpcReduction="20000"/>
          </a:bodyPr>
          <a:lstStyle/>
          <a:p>
            <a:pPr>
              <a:defRPr/>
            </a:pP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advTm="20711"/>
    </mc:Choice>
    <mc:Fallback xmlns="">
      <p:transition spd="slow" advTm="2071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BB734100-AA6B-49F8-8187-FCBEE6F65054}"/>
              </a:ext>
            </a:extLst>
          </p:cNvPr>
          <p:cNvSpPr>
            <a:spLocks noGrp="1"/>
          </p:cNvSpPr>
          <p:nvPr>
            <p:ph idx="1"/>
          </p:nvPr>
        </p:nvSpPr>
        <p:spPr>
          <a:xfrm>
            <a:off x="1919289" y="454026"/>
            <a:ext cx="8569325" cy="5699125"/>
          </a:xfrm>
        </p:spPr>
        <p:txBody>
          <a:bodyPr/>
          <a:lstStyle/>
          <a:p>
            <a:pPr>
              <a:buFont typeface="Arial" panose="020B0604020202020204" pitchFamily="34" charset="0"/>
              <a:buNone/>
            </a:pPr>
            <a:endParaRPr lang="en-GB" altLang="en-US" sz="3600">
              <a:latin typeface="SassoonPrimaryInfant" pitchFamily="2" charset="0"/>
            </a:endParaRPr>
          </a:p>
          <a:p>
            <a:pPr algn="ctr">
              <a:buFont typeface="Arial" panose="020B0604020202020204" pitchFamily="34" charset="0"/>
              <a:buNone/>
            </a:pPr>
            <a:r>
              <a:rPr lang="en-GB" altLang="en-US" sz="3600">
                <a:latin typeface="SassoonPrimaryInfant" pitchFamily="2" charset="0"/>
              </a:rPr>
              <a:t>   Your children have had a fabulous start to life at St Bridget’s and we look forward to our year ahead with them. </a:t>
            </a:r>
          </a:p>
          <a:p>
            <a:pPr algn="ctr">
              <a:buFont typeface="Arial" panose="020B0604020202020204" pitchFamily="34" charset="0"/>
              <a:buNone/>
            </a:pPr>
            <a:endParaRPr lang="en-GB" altLang="en-US" sz="3600">
              <a:latin typeface="SassoonCRInfant" pitchFamily="2" charset="0"/>
            </a:endParaRPr>
          </a:p>
        </p:txBody>
      </p:sp>
      <p:pic>
        <p:nvPicPr>
          <p:cNvPr id="13315" name="Picture 6" descr="St Bridgets CE Primary School">
            <a:extLst>
              <a:ext uri="{FF2B5EF4-FFF2-40B4-BE49-F238E27FC236}">
                <a16:creationId xmlns:a16="http://schemas.microsoft.com/office/drawing/2014/main" id="{9DE5A9BF-3D01-472B-8649-6021FEB45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4516" y="128927"/>
            <a:ext cx="2252186" cy="225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St Bridgets CE Primary School">
            <a:extLst>
              <a:ext uri="{FF2B5EF4-FFF2-40B4-BE49-F238E27FC236}">
                <a16:creationId xmlns:a16="http://schemas.microsoft.com/office/drawing/2014/main" id="{D5C7C0AC-8394-4810-A909-0821CAF0C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19" y="4294034"/>
            <a:ext cx="2252186" cy="225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2101"/>
    </mc:Choice>
    <mc:Fallback xmlns="">
      <p:transition spd="slow" advTm="1210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7508631A-97FB-4F32-B3A1-8ED39FA2958B}"/>
              </a:ext>
            </a:extLst>
          </p:cNvPr>
          <p:cNvSpPr>
            <a:spLocks noGrp="1"/>
          </p:cNvSpPr>
          <p:nvPr>
            <p:ph type="title"/>
          </p:nvPr>
        </p:nvSpPr>
        <p:spPr>
          <a:xfrm>
            <a:off x="462270" y="5279911"/>
            <a:ext cx="8534400" cy="1507067"/>
          </a:xfrm>
        </p:spPr>
        <p:txBody>
          <a:bodyPr/>
          <a:lstStyle/>
          <a:p>
            <a:r>
              <a:rPr lang="en-GB" altLang="en-US" sz="6000" dirty="0">
                <a:latin typeface="SassoonPrimaryInfant" pitchFamily="2" charset="0"/>
              </a:rPr>
              <a:t>Meet the team!</a:t>
            </a:r>
          </a:p>
        </p:txBody>
      </p:sp>
      <p:sp>
        <p:nvSpPr>
          <p:cNvPr id="5123" name="Content Placeholder 2">
            <a:extLst>
              <a:ext uri="{FF2B5EF4-FFF2-40B4-BE49-F238E27FC236}">
                <a16:creationId xmlns:a16="http://schemas.microsoft.com/office/drawing/2014/main" id="{AA748CB7-218D-4C12-91A2-4BDDF69CC0B3}"/>
              </a:ext>
            </a:extLst>
          </p:cNvPr>
          <p:cNvSpPr>
            <a:spLocks noGrp="1"/>
          </p:cNvSpPr>
          <p:nvPr>
            <p:ph idx="1"/>
          </p:nvPr>
        </p:nvSpPr>
        <p:spPr>
          <a:xfrm>
            <a:off x="133165" y="71021"/>
            <a:ext cx="12058835" cy="5397623"/>
          </a:xfrm>
        </p:spPr>
        <p:txBody>
          <a:bodyPr/>
          <a:lstStyle/>
          <a:p>
            <a:pPr marL="0" indent="0">
              <a:buNone/>
            </a:pPr>
            <a:endParaRPr lang="en-GB" altLang="en-US" dirty="0"/>
          </a:p>
          <a:p>
            <a:endParaRPr lang="en-GB" altLang="en-US" dirty="0"/>
          </a:p>
          <a:p>
            <a:endParaRPr lang="en-GB" altLang="en-US" dirty="0"/>
          </a:p>
          <a:p>
            <a:endParaRPr lang="en-GB" altLang="en-US" dirty="0"/>
          </a:p>
          <a:p>
            <a:r>
              <a:rPr lang="en-GB" altLang="en-US" dirty="0"/>
              <a:t>Miss </a:t>
            </a:r>
            <a:r>
              <a:rPr lang="en-GB" altLang="en-US" dirty="0" err="1"/>
              <a:t>Cotterell</a:t>
            </a:r>
            <a:r>
              <a:rPr lang="en-GB" altLang="en-US" dirty="0"/>
              <a:t> </a:t>
            </a:r>
            <a:r>
              <a:rPr lang="en-GB" altLang="en-US" sz="1200" dirty="0"/>
              <a:t>(class teacher)                         </a:t>
            </a:r>
            <a:r>
              <a:rPr lang="en-GB" altLang="en-US" dirty="0"/>
              <a:t>Mrs Neal (</a:t>
            </a:r>
            <a:r>
              <a:rPr lang="en-GB" altLang="en-US" sz="1200" dirty="0"/>
              <a:t>class teacher</a:t>
            </a:r>
            <a:r>
              <a:rPr lang="en-GB" altLang="en-US" dirty="0"/>
              <a:t>)</a:t>
            </a:r>
            <a:r>
              <a:rPr lang="en-GB" altLang="en-US" sz="1200" dirty="0"/>
              <a:t>                      </a:t>
            </a:r>
            <a:r>
              <a:rPr lang="en-GB" altLang="en-US" dirty="0"/>
              <a:t>Mrs Darby </a:t>
            </a:r>
            <a:r>
              <a:rPr lang="en-GB" altLang="en-US" sz="1200" dirty="0"/>
              <a:t>(Class teacher on a Thursday)</a:t>
            </a:r>
          </a:p>
          <a:p>
            <a:endParaRPr lang="en-GB" altLang="en-US" dirty="0"/>
          </a:p>
          <a:p>
            <a:endParaRPr lang="en-GB" altLang="en-US" dirty="0"/>
          </a:p>
          <a:p>
            <a:endParaRPr lang="en-GB" altLang="en-US" dirty="0"/>
          </a:p>
          <a:p>
            <a:endParaRPr lang="en-GB" altLang="en-US" dirty="0"/>
          </a:p>
          <a:p>
            <a:endParaRPr lang="en-GB" altLang="en-US" dirty="0"/>
          </a:p>
          <a:p>
            <a:r>
              <a:rPr lang="en-GB" altLang="en-US" dirty="0"/>
              <a:t>Miss Broughton </a:t>
            </a:r>
            <a:r>
              <a:rPr lang="en-GB" altLang="en-US" sz="1200" dirty="0"/>
              <a:t>(Teaching assistant)            </a:t>
            </a:r>
            <a:r>
              <a:rPr lang="en-GB" altLang="en-US" dirty="0"/>
              <a:t>Mrs Malcolm </a:t>
            </a:r>
            <a:r>
              <a:rPr lang="en-GB" altLang="en-US" sz="1200" dirty="0"/>
              <a:t>(Teaching assistant)                  </a:t>
            </a:r>
            <a:r>
              <a:rPr lang="en-GB" altLang="en-US" dirty="0"/>
              <a:t>Mr Nolan  </a:t>
            </a:r>
            <a:r>
              <a:rPr lang="en-GB" altLang="en-US" sz="1200" dirty="0"/>
              <a:t>(Teaching assistant)</a:t>
            </a:r>
          </a:p>
        </p:txBody>
      </p:sp>
      <p:pic>
        <p:nvPicPr>
          <p:cNvPr id="3" name="Picture 2">
            <a:extLst>
              <a:ext uri="{FF2B5EF4-FFF2-40B4-BE49-F238E27FC236}">
                <a16:creationId xmlns:a16="http://schemas.microsoft.com/office/drawing/2014/main" id="{8D920D20-2F34-4689-B168-CC77573981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098" y="232957"/>
            <a:ext cx="1534922" cy="1669002"/>
          </a:xfrm>
          <a:prstGeom prst="rect">
            <a:avLst/>
          </a:prstGeom>
        </p:spPr>
      </p:pic>
      <p:pic>
        <p:nvPicPr>
          <p:cNvPr id="7" name="Picture 6">
            <a:extLst>
              <a:ext uri="{FF2B5EF4-FFF2-40B4-BE49-F238E27FC236}">
                <a16:creationId xmlns:a16="http://schemas.microsoft.com/office/drawing/2014/main" id="{3377AC89-4077-4FE1-B6FC-4FEF4F47C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8073" y="232957"/>
            <a:ext cx="1420270" cy="1701644"/>
          </a:xfrm>
          <a:prstGeom prst="rect">
            <a:avLst/>
          </a:prstGeom>
        </p:spPr>
      </p:pic>
      <p:pic>
        <p:nvPicPr>
          <p:cNvPr id="9" name="Picture 8">
            <a:extLst>
              <a:ext uri="{FF2B5EF4-FFF2-40B4-BE49-F238E27FC236}">
                <a16:creationId xmlns:a16="http://schemas.microsoft.com/office/drawing/2014/main" id="{8084B2F0-0B23-4B10-82EB-CB37989330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098" y="2887360"/>
            <a:ext cx="1534923" cy="1785620"/>
          </a:xfrm>
          <a:prstGeom prst="rect">
            <a:avLst/>
          </a:prstGeom>
        </p:spPr>
      </p:pic>
      <p:pic>
        <p:nvPicPr>
          <p:cNvPr id="10" name="Picture 9">
            <a:extLst>
              <a:ext uri="{FF2B5EF4-FFF2-40B4-BE49-F238E27FC236}">
                <a16:creationId xmlns:a16="http://schemas.microsoft.com/office/drawing/2014/main" id="{69E64AA9-B832-4CA5-8B5D-0ED4DF6E3FA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9147" y="300052"/>
            <a:ext cx="1775391" cy="1860052"/>
          </a:xfrm>
          <a:prstGeom prst="rect">
            <a:avLst/>
          </a:prstGeom>
          <a:noFill/>
        </p:spPr>
      </p:pic>
      <p:pic>
        <p:nvPicPr>
          <p:cNvPr id="2" name="Picture 1">
            <a:extLst>
              <a:ext uri="{FF2B5EF4-FFF2-40B4-BE49-F238E27FC236}">
                <a16:creationId xmlns:a16="http://schemas.microsoft.com/office/drawing/2014/main" id="{66D64A3E-0EDC-4234-8D2E-307EAC01FD7B}"/>
              </a:ext>
            </a:extLst>
          </p:cNvPr>
          <p:cNvPicPr>
            <a:picLocks noChangeAspect="1"/>
          </p:cNvPicPr>
          <p:nvPr/>
        </p:nvPicPr>
        <p:blipFill rotWithShape="1">
          <a:blip r:embed="rId6"/>
          <a:srcRect l="38804" t="21256" r="35761" b="31852"/>
          <a:stretch/>
        </p:blipFill>
        <p:spPr>
          <a:xfrm>
            <a:off x="4729470" y="2812927"/>
            <a:ext cx="1794507" cy="1860053"/>
          </a:xfrm>
          <a:prstGeom prst="rect">
            <a:avLst/>
          </a:prstGeom>
        </p:spPr>
      </p:pic>
      <p:pic>
        <p:nvPicPr>
          <p:cNvPr id="4" name="Picture 3">
            <a:extLst>
              <a:ext uri="{FF2B5EF4-FFF2-40B4-BE49-F238E27FC236}">
                <a16:creationId xmlns:a16="http://schemas.microsoft.com/office/drawing/2014/main" id="{D9793319-7534-47D3-9D2D-D552B408AE70}"/>
              </a:ext>
            </a:extLst>
          </p:cNvPr>
          <p:cNvPicPr>
            <a:picLocks noChangeAspect="1"/>
          </p:cNvPicPr>
          <p:nvPr/>
        </p:nvPicPr>
        <p:blipFill rotWithShape="1">
          <a:blip r:embed="rId7"/>
          <a:srcRect l="35978" t="27723" r="46490" b="40092"/>
          <a:stretch/>
        </p:blipFill>
        <p:spPr>
          <a:xfrm>
            <a:off x="8564426" y="2835473"/>
            <a:ext cx="1802126" cy="18600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4334"/>
    </mc:Choice>
    <mc:Fallback xmlns="">
      <p:transition spd="slow" advTm="3433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7B6576E4-3111-4A12-B519-C2BBEF7BD3ED}"/>
              </a:ext>
            </a:extLst>
          </p:cNvPr>
          <p:cNvSpPr>
            <a:spLocks noGrp="1"/>
          </p:cNvSpPr>
          <p:nvPr>
            <p:ph idx="1"/>
          </p:nvPr>
        </p:nvSpPr>
        <p:spPr>
          <a:xfrm>
            <a:off x="1981201" y="260350"/>
            <a:ext cx="8435975" cy="6192838"/>
          </a:xfrm>
        </p:spPr>
        <p:txBody>
          <a:bodyPr>
            <a:normAutofit fontScale="92500" lnSpcReduction="10000"/>
          </a:bodyPr>
          <a:lstStyle/>
          <a:p>
            <a:pPr marL="0" indent="0" algn="ctr">
              <a:buNone/>
            </a:pPr>
            <a:r>
              <a:rPr lang="en-GB" altLang="en-US" sz="2400" b="1" dirty="0">
                <a:solidFill>
                  <a:srgbClr val="FF0000"/>
                </a:solidFill>
                <a:latin typeface="SassoonPrimaryInfant" pitchFamily="2" charset="0"/>
              </a:rPr>
              <a:t>School Vision Statement</a:t>
            </a:r>
          </a:p>
          <a:p>
            <a:pPr marL="0" indent="0" algn="ctr">
              <a:buNone/>
            </a:pPr>
            <a:r>
              <a:rPr lang="en-GB" altLang="en-US" sz="2400" dirty="0">
                <a:latin typeface="SassoonPrimaryInfant" pitchFamily="2" charset="0"/>
              </a:rPr>
              <a:t>“…. Inspiring, nurturing and educating our children to serve God by reaching their full potential, serving our local community and by looking after our environment as global citizens of today and tomorrow….”</a:t>
            </a:r>
          </a:p>
          <a:p>
            <a:pPr marL="0" indent="0" algn="ctr">
              <a:buNone/>
            </a:pPr>
            <a:endParaRPr lang="en-GB" altLang="en-US" sz="2400" dirty="0">
              <a:latin typeface="SassoonPrimaryInfant" pitchFamily="2" charset="0"/>
            </a:endParaRPr>
          </a:p>
          <a:p>
            <a:pPr marL="0" indent="0" algn="ctr">
              <a:buNone/>
            </a:pPr>
            <a:r>
              <a:rPr lang="en-GB" altLang="en-US" sz="2400" dirty="0">
                <a:latin typeface="SassoonPrimaryInfant" pitchFamily="2" charset="0"/>
              </a:rPr>
              <a:t>Faith, Hope and Love (1 Corinthians 13:13)</a:t>
            </a:r>
          </a:p>
          <a:p>
            <a:pPr marL="0" indent="0" algn="ctr">
              <a:buNone/>
            </a:pPr>
            <a:r>
              <a:rPr lang="en-GB" altLang="en-US" sz="2400" dirty="0">
                <a:latin typeface="SassoonPrimaryInfant" pitchFamily="2" charset="0"/>
              </a:rPr>
              <a:t> </a:t>
            </a:r>
          </a:p>
          <a:p>
            <a:pPr marL="0" indent="0" algn="ctr">
              <a:buNone/>
            </a:pPr>
            <a:r>
              <a:rPr lang="en-GB" altLang="en-US" sz="2400" b="1" dirty="0">
                <a:solidFill>
                  <a:srgbClr val="FF0000"/>
                </a:solidFill>
                <a:latin typeface="SassoonPrimaryInfant" pitchFamily="2" charset="0"/>
              </a:rPr>
              <a:t>School Mission Statement</a:t>
            </a:r>
          </a:p>
          <a:p>
            <a:pPr marL="0" indent="0" algn="ctr">
              <a:buNone/>
            </a:pPr>
            <a:r>
              <a:rPr lang="en-GB" altLang="en-US" sz="2400" dirty="0">
                <a:latin typeface="SassoonPrimaryInfant" pitchFamily="2" charset="0"/>
              </a:rPr>
              <a:t>“Love your neighbour as yourself” (Luke 10:27)</a:t>
            </a:r>
          </a:p>
          <a:p>
            <a:pPr marL="0" indent="0" algn="ctr">
              <a:buNone/>
            </a:pPr>
            <a:endParaRPr lang="en-GB" altLang="en-US" sz="2400" b="1" dirty="0">
              <a:solidFill>
                <a:srgbClr val="FF0000"/>
              </a:solidFill>
              <a:latin typeface="SassoonPrimaryInfant" pitchFamily="2" charset="0"/>
            </a:endParaRPr>
          </a:p>
          <a:p>
            <a:pPr marL="0" indent="0" algn="ctr">
              <a:buNone/>
            </a:pPr>
            <a:r>
              <a:rPr lang="en-GB" altLang="en-US" sz="2400" b="1" dirty="0">
                <a:solidFill>
                  <a:srgbClr val="FF0000"/>
                </a:solidFill>
                <a:latin typeface="SassoonPrimaryInfant" pitchFamily="2" charset="0"/>
              </a:rPr>
              <a:t>School Values to support Learning and Behaviour </a:t>
            </a:r>
          </a:p>
          <a:p>
            <a:pPr marL="0" indent="0" algn="ctr">
              <a:buNone/>
            </a:pPr>
            <a:r>
              <a:rPr lang="en-GB" altLang="en-US" sz="2400" b="1" dirty="0">
                <a:solidFill>
                  <a:srgbClr val="FF0000"/>
                </a:solidFill>
                <a:latin typeface="SassoonPrimaryInfant" pitchFamily="2" charset="0"/>
              </a:rPr>
              <a:t>Be Safe, Be ready, Be respectful </a:t>
            </a:r>
          </a:p>
          <a:p>
            <a:pPr marL="0" indent="0" algn="ctr">
              <a:buNone/>
            </a:pPr>
            <a:r>
              <a:rPr lang="en-GB" altLang="en-US" sz="2400" dirty="0">
                <a:latin typeface="SassoonPrimaryInfant" pitchFamily="2" charset="0"/>
              </a:rPr>
              <a:t>Truthfulness, Creativity, Compassion, Friendship, Teamwork, Respect, Perseverance, Responsibility. </a:t>
            </a:r>
          </a:p>
        </p:txBody>
      </p:sp>
    </p:spTree>
  </p:cSld>
  <p:clrMapOvr>
    <a:masterClrMapping/>
  </p:clrMapOvr>
  <mc:AlternateContent xmlns:mc="http://schemas.openxmlformats.org/markup-compatibility/2006" xmlns:p14="http://schemas.microsoft.com/office/powerpoint/2010/main">
    <mc:Choice Requires="p14">
      <p:transition spd="slow" p14:dur="2000" advTm="15190"/>
    </mc:Choice>
    <mc:Fallback xmlns="">
      <p:transition spd="slow" advTm="1519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FE240B69-CF63-4784-A689-A4D92C1EFC16}"/>
              </a:ext>
            </a:extLst>
          </p:cNvPr>
          <p:cNvSpPr>
            <a:spLocks noGrp="1"/>
          </p:cNvSpPr>
          <p:nvPr>
            <p:ph type="title"/>
          </p:nvPr>
        </p:nvSpPr>
        <p:spPr>
          <a:xfrm>
            <a:off x="392663" y="4073445"/>
            <a:ext cx="8534400" cy="2615833"/>
          </a:xfrm>
        </p:spPr>
        <p:txBody>
          <a:bodyPr>
            <a:normAutofit/>
          </a:bodyPr>
          <a:lstStyle/>
          <a:p>
            <a:r>
              <a:rPr lang="en-GB" altLang="en-US" sz="2000" dirty="0">
                <a:latin typeface="SassoonPrimaryInfant" pitchFamily="2" charset="0"/>
              </a:rPr>
              <a:t>Promoting our values in the classroom- look out for us celebrating when your child has been put in a pot of gold, we will add an observation  on tapestry to let you know which school value your child has shown us in class. </a:t>
            </a:r>
          </a:p>
        </p:txBody>
      </p:sp>
      <p:pic>
        <p:nvPicPr>
          <p:cNvPr id="7171" name="Content Placeholder 8">
            <a:extLst>
              <a:ext uri="{FF2B5EF4-FFF2-40B4-BE49-F238E27FC236}">
                <a16:creationId xmlns:a16="http://schemas.microsoft.com/office/drawing/2014/main" id="{61EDE720-8D59-4803-8158-089434051B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18409" y="152157"/>
            <a:ext cx="5509813" cy="4267557"/>
          </a:xfrm>
        </p:spPr>
      </p:pic>
    </p:spTree>
  </p:cSld>
  <p:clrMapOvr>
    <a:masterClrMapping/>
  </p:clrMapOvr>
  <mc:AlternateContent xmlns:mc="http://schemas.openxmlformats.org/markup-compatibility/2006" xmlns:p14="http://schemas.microsoft.com/office/powerpoint/2010/main">
    <mc:Choice Requires="p14">
      <p:transition spd="slow" p14:dur="2000" advTm="32166"/>
    </mc:Choice>
    <mc:Fallback xmlns="">
      <p:transition spd="slow" advTm="3216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a:extLst>
              <a:ext uri="{FF2B5EF4-FFF2-40B4-BE49-F238E27FC236}">
                <a16:creationId xmlns:a16="http://schemas.microsoft.com/office/drawing/2014/main" id="{79CD0A6D-CC7C-433D-8B9D-9995AF8D4A4D}"/>
              </a:ext>
            </a:extLst>
          </p:cNvPr>
          <p:cNvSpPr>
            <a:spLocks noGrp="1"/>
          </p:cNvSpPr>
          <p:nvPr>
            <p:ph type="title"/>
          </p:nvPr>
        </p:nvSpPr>
        <p:spPr>
          <a:xfrm>
            <a:off x="1981200" y="274639"/>
            <a:ext cx="8229600" cy="777875"/>
          </a:xfrm>
        </p:spPr>
        <p:txBody>
          <a:bodyPr/>
          <a:lstStyle/>
          <a:p>
            <a:pPr eaLnBrk="1" hangingPunct="1"/>
            <a:endParaRPr lang="en-GB" altLang="en-US" dirty="0"/>
          </a:p>
        </p:txBody>
      </p:sp>
      <p:sp>
        <p:nvSpPr>
          <p:cNvPr id="8195" name="Content Placeholder 7">
            <a:extLst>
              <a:ext uri="{FF2B5EF4-FFF2-40B4-BE49-F238E27FC236}">
                <a16:creationId xmlns:a16="http://schemas.microsoft.com/office/drawing/2014/main" id="{3077BCA8-38D0-4EA3-85F5-FDED44B4AC62}"/>
              </a:ext>
            </a:extLst>
          </p:cNvPr>
          <p:cNvSpPr>
            <a:spLocks noGrp="1"/>
          </p:cNvSpPr>
          <p:nvPr>
            <p:ph idx="1"/>
          </p:nvPr>
        </p:nvSpPr>
        <p:spPr>
          <a:xfrm>
            <a:off x="1889896" y="1563926"/>
            <a:ext cx="8229600" cy="4929188"/>
          </a:xfrm>
        </p:spPr>
        <p:txBody>
          <a:bodyPr/>
          <a:lstStyle/>
          <a:p>
            <a:pPr eaLnBrk="1" hangingPunct="1"/>
            <a:endParaRPr lang="en-GB" altLang="en-US" dirty="0"/>
          </a:p>
        </p:txBody>
      </p:sp>
      <p:sp>
        <p:nvSpPr>
          <p:cNvPr id="9" name="Explosion 2 8">
            <a:extLst>
              <a:ext uri="{FF2B5EF4-FFF2-40B4-BE49-F238E27FC236}">
                <a16:creationId xmlns:a16="http://schemas.microsoft.com/office/drawing/2014/main" id="{748D27B3-0317-4FD0-8AC8-F5383086F8F8}"/>
              </a:ext>
            </a:extLst>
          </p:cNvPr>
          <p:cNvSpPr/>
          <p:nvPr/>
        </p:nvSpPr>
        <p:spPr>
          <a:xfrm rot="4506872">
            <a:off x="2518569" y="-838994"/>
            <a:ext cx="3513138" cy="524192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197" name="TextBox 9">
            <a:extLst>
              <a:ext uri="{FF2B5EF4-FFF2-40B4-BE49-F238E27FC236}">
                <a16:creationId xmlns:a16="http://schemas.microsoft.com/office/drawing/2014/main" id="{FEF3DF21-1737-4EF4-90B1-95E4C9F0B01A}"/>
              </a:ext>
            </a:extLst>
          </p:cNvPr>
          <p:cNvSpPr txBox="1">
            <a:spLocks noChangeArrowheads="1"/>
          </p:cNvSpPr>
          <p:nvPr/>
        </p:nvSpPr>
        <p:spPr bwMode="auto">
          <a:xfrm>
            <a:off x="2620964" y="884239"/>
            <a:ext cx="329247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2000" b="1" dirty="0">
              <a:solidFill>
                <a:srgbClr val="FFFFFF"/>
              </a:solidFill>
              <a:latin typeface="SassoonPrimaryType" pitchFamily="2" charset="0"/>
            </a:endParaRPr>
          </a:p>
          <a:p>
            <a:pPr algn="ctr" eaLnBrk="1" hangingPunct="1">
              <a:spcBef>
                <a:spcPct val="0"/>
              </a:spcBef>
              <a:buFontTx/>
              <a:buNone/>
            </a:pPr>
            <a:r>
              <a:rPr lang="en-GB" altLang="en-US" sz="1800" b="1" dirty="0">
                <a:solidFill>
                  <a:srgbClr val="FFFFFF"/>
                </a:solidFill>
                <a:latin typeface="SassoonPrimaryType" pitchFamily="2" charset="0"/>
              </a:rPr>
              <a:t>Homework / weekly overviews will be uploaded on the memo section of tapestry each week.    </a:t>
            </a:r>
            <a:endParaRPr lang="en-GB" altLang="en-US" sz="1800" dirty="0">
              <a:solidFill>
                <a:srgbClr val="FFFFFF"/>
              </a:solidFill>
              <a:latin typeface="SassoonPrimaryType" pitchFamily="2" charset="0"/>
            </a:endParaRPr>
          </a:p>
        </p:txBody>
      </p:sp>
      <p:sp>
        <p:nvSpPr>
          <p:cNvPr id="11" name="Explosion 2 10">
            <a:extLst>
              <a:ext uri="{FF2B5EF4-FFF2-40B4-BE49-F238E27FC236}">
                <a16:creationId xmlns:a16="http://schemas.microsoft.com/office/drawing/2014/main" id="{8EC4EA3E-F013-483C-B186-0DD6B2692BDC}"/>
              </a:ext>
            </a:extLst>
          </p:cNvPr>
          <p:cNvSpPr/>
          <p:nvPr/>
        </p:nvSpPr>
        <p:spPr>
          <a:xfrm rot="1577635">
            <a:off x="6823170" y="338896"/>
            <a:ext cx="3857802" cy="2468563"/>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199" name="TextBox 11">
            <a:extLst>
              <a:ext uri="{FF2B5EF4-FFF2-40B4-BE49-F238E27FC236}">
                <a16:creationId xmlns:a16="http://schemas.microsoft.com/office/drawing/2014/main" id="{CD069083-3C57-442D-A2B2-30F658995441}"/>
              </a:ext>
            </a:extLst>
          </p:cNvPr>
          <p:cNvSpPr txBox="1">
            <a:spLocks noChangeArrowheads="1"/>
          </p:cNvSpPr>
          <p:nvPr/>
        </p:nvSpPr>
        <p:spPr bwMode="auto">
          <a:xfrm>
            <a:off x="7626675" y="732785"/>
            <a:ext cx="242627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b="1" dirty="0">
                <a:solidFill>
                  <a:schemeClr val="bg1"/>
                </a:solidFill>
                <a:latin typeface="SassoonPrimaryType" pitchFamily="2" charset="0"/>
              </a:rPr>
              <a:t> Bring a full named water bottle to school each day.</a:t>
            </a:r>
          </a:p>
        </p:txBody>
      </p:sp>
      <p:sp>
        <p:nvSpPr>
          <p:cNvPr id="13" name="Explosion 2 12">
            <a:extLst>
              <a:ext uri="{FF2B5EF4-FFF2-40B4-BE49-F238E27FC236}">
                <a16:creationId xmlns:a16="http://schemas.microsoft.com/office/drawing/2014/main" id="{60ED0846-D6D0-4FA0-A5AB-078F2A88F5E5}"/>
              </a:ext>
            </a:extLst>
          </p:cNvPr>
          <p:cNvSpPr/>
          <p:nvPr/>
        </p:nvSpPr>
        <p:spPr>
          <a:xfrm rot="1254509">
            <a:off x="1962151" y="2701925"/>
            <a:ext cx="4100513" cy="41529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201" name="TextBox 13">
            <a:extLst>
              <a:ext uri="{FF2B5EF4-FFF2-40B4-BE49-F238E27FC236}">
                <a16:creationId xmlns:a16="http://schemas.microsoft.com/office/drawing/2014/main" id="{6C8C4453-4146-4381-8060-947E53666655}"/>
              </a:ext>
            </a:extLst>
          </p:cNvPr>
          <p:cNvSpPr txBox="1">
            <a:spLocks noChangeArrowheads="1"/>
          </p:cNvSpPr>
          <p:nvPr/>
        </p:nvSpPr>
        <p:spPr bwMode="auto">
          <a:xfrm>
            <a:off x="3001964" y="3636964"/>
            <a:ext cx="18002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dirty="0">
                <a:latin typeface="SassoonPrimaryType" pitchFamily="2" charset="0"/>
              </a:rPr>
              <a:t>Please make sure all items of clothing are named.</a:t>
            </a:r>
          </a:p>
        </p:txBody>
      </p:sp>
      <p:sp>
        <p:nvSpPr>
          <p:cNvPr id="15" name="Explosion 2 14">
            <a:extLst>
              <a:ext uri="{FF2B5EF4-FFF2-40B4-BE49-F238E27FC236}">
                <a16:creationId xmlns:a16="http://schemas.microsoft.com/office/drawing/2014/main" id="{098B4066-789A-4474-9095-EF8DC1A82224}"/>
              </a:ext>
            </a:extLst>
          </p:cNvPr>
          <p:cNvSpPr/>
          <p:nvPr/>
        </p:nvSpPr>
        <p:spPr>
          <a:xfrm rot="1190251">
            <a:off x="6276975" y="4632325"/>
            <a:ext cx="4110038" cy="2376488"/>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203" name="TextBox 15">
            <a:extLst>
              <a:ext uri="{FF2B5EF4-FFF2-40B4-BE49-F238E27FC236}">
                <a16:creationId xmlns:a16="http://schemas.microsoft.com/office/drawing/2014/main" id="{D5FE4248-3764-4B4A-B784-CF8957238685}"/>
              </a:ext>
            </a:extLst>
          </p:cNvPr>
          <p:cNvSpPr txBox="1">
            <a:spLocks noChangeArrowheads="1"/>
          </p:cNvSpPr>
          <p:nvPr/>
        </p:nvSpPr>
        <p:spPr bwMode="auto">
          <a:xfrm>
            <a:off x="6959601" y="5157788"/>
            <a:ext cx="22320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dirty="0">
                <a:solidFill>
                  <a:schemeClr val="bg1">
                    <a:lumMod val="95000"/>
                    <a:lumOff val="5000"/>
                  </a:schemeClr>
                </a:solidFill>
                <a:latin typeface="SassoonPrimaryType" pitchFamily="2" charset="0"/>
              </a:rPr>
              <a:t>PE day will be every Wednesday. </a:t>
            </a:r>
          </a:p>
          <a:p>
            <a:pPr algn="ctr" eaLnBrk="1" hangingPunct="1">
              <a:spcBef>
                <a:spcPct val="0"/>
              </a:spcBef>
              <a:buFontTx/>
              <a:buNone/>
            </a:pPr>
            <a:r>
              <a:rPr lang="en-GB" altLang="en-US" sz="1800" b="1" dirty="0">
                <a:solidFill>
                  <a:schemeClr val="bg1">
                    <a:lumMod val="95000"/>
                    <a:lumOff val="5000"/>
                  </a:schemeClr>
                </a:solidFill>
                <a:latin typeface="SassoonPrimaryType" pitchFamily="2" charset="0"/>
              </a:rPr>
              <a:t>Please come dressed in PE kit for the whole day. </a:t>
            </a:r>
          </a:p>
        </p:txBody>
      </p:sp>
      <p:sp>
        <p:nvSpPr>
          <p:cNvPr id="17" name="Explosion 2 16">
            <a:extLst>
              <a:ext uri="{FF2B5EF4-FFF2-40B4-BE49-F238E27FC236}">
                <a16:creationId xmlns:a16="http://schemas.microsoft.com/office/drawing/2014/main" id="{3ACD0006-BED0-4582-98C2-EDAD7E3624DF}"/>
              </a:ext>
            </a:extLst>
          </p:cNvPr>
          <p:cNvSpPr/>
          <p:nvPr/>
        </p:nvSpPr>
        <p:spPr>
          <a:xfrm rot="1016573">
            <a:off x="5510214" y="1978025"/>
            <a:ext cx="6448425" cy="2782888"/>
          </a:xfrm>
          <a:prstGeom prst="irregularSeal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205" name="TextBox 17">
            <a:extLst>
              <a:ext uri="{FF2B5EF4-FFF2-40B4-BE49-F238E27FC236}">
                <a16:creationId xmlns:a16="http://schemas.microsoft.com/office/drawing/2014/main" id="{39D203CB-0DF6-4479-AC20-71525A27B2E3}"/>
              </a:ext>
            </a:extLst>
          </p:cNvPr>
          <p:cNvSpPr txBox="1">
            <a:spLocks noChangeArrowheads="1"/>
          </p:cNvSpPr>
          <p:nvPr/>
        </p:nvSpPr>
        <p:spPr bwMode="auto">
          <a:xfrm>
            <a:off x="6108700" y="2679701"/>
            <a:ext cx="42481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dirty="0">
                <a:solidFill>
                  <a:srgbClr val="002060"/>
                </a:solidFill>
                <a:latin typeface="SassoonPrimaryType" pitchFamily="2" charset="0"/>
              </a:rPr>
              <a:t>As the weather gets colder please make sure your child comes to school with named coats, hats and gloves as we use the outdoor area in all weather. </a:t>
            </a:r>
          </a:p>
        </p:txBody>
      </p:sp>
    </p:spTree>
  </p:cSld>
  <p:clrMapOvr>
    <a:masterClrMapping/>
  </p:clrMapOvr>
  <mc:AlternateContent xmlns:mc="http://schemas.openxmlformats.org/markup-compatibility/2006" xmlns:p14="http://schemas.microsoft.com/office/powerpoint/2010/main">
    <mc:Choice Requires="p14">
      <p:transition spd="slow" p14:dur="2000" advTm="84029"/>
    </mc:Choice>
    <mc:Fallback xmlns="">
      <p:transition spd="slow" advTm="8402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954D0DC-FD69-42BA-8527-48FA20B08EC9}"/>
              </a:ext>
            </a:extLst>
          </p:cNvPr>
          <p:cNvSpPr>
            <a:spLocks noGrp="1"/>
          </p:cNvSpPr>
          <p:nvPr>
            <p:ph type="title"/>
          </p:nvPr>
        </p:nvSpPr>
        <p:spPr>
          <a:xfrm>
            <a:off x="1981200" y="11256"/>
            <a:ext cx="8229600" cy="1143000"/>
          </a:xfrm>
        </p:spPr>
        <p:txBody>
          <a:bodyPr/>
          <a:lstStyle/>
          <a:p>
            <a:r>
              <a:rPr lang="en-GB" altLang="en-US" dirty="0">
                <a:latin typeface="SassoonCRInfant" pitchFamily="2" charset="0"/>
              </a:rPr>
              <a:t>Reward system</a:t>
            </a:r>
          </a:p>
        </p:txBody>
      </p:sp>
      <p:sp>
        <p:nvSpPr>
          <p:cNvPr id="9219" name="Content Placeholder 2">
            <a:extLst>
              <a:ext uri="{FF2B5EF4-FFF2-40B4-BE49-F238E27FC236}">
                <a16:creationId xmlns:a16="http://schemas.microsoft.com/office/drawing/2014/main" id="{998F9A90-C3EB-4CE7-847E-4628834620D0}"/>
              </a:ext>
            </a:extLst>
          </p:cNvPr>
          <p:cNvSpPr>
            <a:spLocks noGrp="1"/>
          </p:cNvSpPr>
          <p:nvPr>
            <p:ph idx="1"/>
          </p:nvPr>
        </p:nvSpPr>
        <p:spPr>
          <a:xfrm>
            <a:off x="321829" y="582756"/>
            <a:ext cx="10399180" cy="5534025"/>
          </a:xfrm>
        </p:spPr>
        <p:txBody>
          <a:bodyPr/>
          <a:lstStyle/>
          <a:p>
            <a:pPr>
              <a:defRPr/>
            </a:pPr>
            <a:r>
              <a:rPr lang="en-GB" altLang="en-US" dirty="0">
                <a:latin typeface="Sassoon Infant Std" panose="020B0503020103030203" pitchFamily="34" charset="0"/>
              </a:rPr>
              <a:t>Wellbeing time- the children have 30 minutes wellbeing time every Friday afternoon to play with their toy bag. </a:t>
            </a:r>
          </a:p>
          <a:p>
            <a:pPr>
              <a:defRPr/>
            </a:pPr>
            <a:r>
              <a:rPr lang="en-GB" altLang="en-US" dirty="0">
                <a:latin typeface="Sassoon Infant Std" panose="020B0503020103030203" pitchFamily="34" charset="0"/>
              </a:rPr>
              <a:t>Dojo points – children receive dojo points for positive behaviour throughout the week. Negative dojos can also be given for making poor choices. </a:t>
            </a:r>
          </a:p>
          <a:p>
            <a:pPr>
              <a:defRPr/>
            </a:pPr>
            <a:r>
              <a:rPr lang="en-GB" altLang="en-US" dirty="0">
                <a:latin typeface="Sassoon Infant Std" panose="020B0503020103030203" pitchFamily="34" charset="0"/>
              </a:rPr>
              <a:t>Stickers – we like to give stickers to praise and inform parents of positive achievements </a:t>
            </a:r>
          </a:p>
          <a:p>
            <a:pPr>
              <a:defRPr/>
            </a:pPr>
            <a:r>
              <a:rPr lang="en-GB" altLang="en-US" dirty="0">
                <a:latin typeface="Sassoon Infant Std" panose="020B0503020103030203" pitchFamily="34" charset="0"/>
              </a:rPr>
              <a:t>Merit class assembly – Every Friday, we will reward one child from each class with the golden merit badge for the week. All children will get a chance, please understand we can only choose one child each week, so some may therefore not get it until the summer term but this is not an negative. All children wow us day in day out and it is always a hard choice. </a:t>
            </a:r>
          </a:p>
          <a:p>
            <a:pPr marL="0" indent="0">
              <a:buNone/>
              <a:defRPr/>
            </a:pPr>
            <a:endParaRPr lang="en-GB" altLang="en-US" dirty="0"/>
          </a:p>
          <a:p>
            <a:pPr>
              <a:defRPr/>
            </a:pPr>
            <a:endParaRPr lang="en-GB" altLang="en-US" dirty="0"/>
          </a:p>
        </p:txBody>
      </p:sp>
      <p:pic>
        <p:nvPicPr>
          <p:cNvPr id="9220" name="Picture 8" descr="Image result for class dojo pictures">
            <a:extLst>
              <a:ext uri="{FF2B5EF4-FFF2-40B4-BE49-F238E27FC236}">
                <a16:creationId xmlns:a16="http://schemas.microsoft.com/office/drawing/2014/main" id="{9D45AAA2-BA42-48A8-AA3A-75E8E517A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2664" y="4724544"/>
            <a:ext cx="417512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81416"/>
    </mc:Choice>
    <mc:Fallback xmlns="">
      <p:transition spd="slow" advTm="8141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F39E7A92-A375-4278-A0F2-CF598EDFE012}"/>
              </a:ext>
            </a:extLst>
          </p:cNvPr>
          <p:cNvSpPr>
            <a:spLocks noGrp="1"/>
          </p:cNvSpPr>
          <p:nvPr>
            <p:ph idx="1"/>
          </p:nvPr>
        </p:nvSpPr>
        <p:spPr>
          <a:xfrm>
            <a:off x="1992313" y="765176"/>
            <a:ext cx="8229600" cy="5688013"/>
          </a:xfrm>
        </p:spPr>
        <p:txBody>
          <a:bodyPr/>
          <a:lstStyle/>
          <a:p>
            <a:endParaRPr lang="en-GB" altLang="en-US" dirty="0"/>
          </a:p>
          <a:p>
            <a:r>
              <a:rPr lang="en-GB" altLang="en-US" sz="3200" dirty="0">
                <a:latin typeface="SassoonPrimaryInfant" pitchFamily="2" charset="0"/>
              </a:rPr>
              <a:t>Topics for this term – Super me and Super you, Amazing Animals and Our Celebrations.</a:t>
            </a:r>
          </a:p>
          <a:p>
            <a:r>
              <a:rPr lang="en-GB" altLang="en-US" sz="3200" dirty="0">
                <a:latin typeface="SassoonPrimaryInfant" pitchFamily="2" charset="0"/>
              </a:rPr>
              <a:t>An overview of each theme will be sent out covering all areas of learning and weekly updates will be given via tapestry to keep you updated about what the children have been learning in class. </a:t>
            </a:r>
          </a:p>
          <a:p>
            <a:endParaRPr lang="en-GB" altLang="en-US" dirty="0"/>
          </a:p>
          <a:p>
            <a:endParaRPr lang="en-GB"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62327"/>
    </mc:Choice>
    <mc:Fallback xmlns="">
      <p:transition spd="slow" advTm="6232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9820892C-325F-45D5-B974-639F666A158B}"/>
              </a:ext>
            </a:extLst>
          </p:cNvPr>
          <p:cNvSpPr>
            <a:spLocks noGrp="1"/>
          </p:cNvSpPr>
          <p:nvPr>
            <p:ph idx="1"/>
          </p:nvPr>
        </p:nvSpPr>
        <p:spPr>
          <a:xfrm>
            <a:off x="318053" y="607460"/>
            <a:ext cx="11330608" cy="5903912"/>
          </a:xfrm>
        </p:spPr>
        <p:txBody>
          <a:bodyPr>
            <a:normAutofit/>
          </a:bodyPr>
          <a:lstStyle/>
          <a:p>
            <a:r>
              <a:rPr lang="en-GB" altLang="en-US" sz="2400" dirty="0">
                <a:latin typeface="SassoonPrimaryInfant" pitchFamily="2" charset="0"/>
              </a:rPr>
              <a:t>Baseline assessments have almost been completed and we are now planning weekly for next steps for every child. </a:t>
            </a:r>
          </a:p>
          <a:p>
            <a:r>
              <a:rPr lang="en-GB" altLang="en-US" sz="2400" dirty="0">
                <a:latin typeface="SassoonPrimaryInfant" pitchFamily="2" charset="0"/>
              </a:rPr>
              <a:t>Children's work – We have our online learning journal on tapestry – Here we will use the memo section to keep you informed and updated on what is going on in school. There will be the occasional wow moment which will be added to your child’s individual profile. You can also add your own to share with us. </a:t>
            </a:r>
          </a:p>
          <a:p>
            <a:r>
              <a:rPr lang="en-GB" altLang="en-US" sz="2400" dirty="0">
                <a:latin typeface="SassoonPrimaryInfant" pitchFamily="2" charset="0"/>
              </a:rPr>
              <a:t>Maths and Literacy books- We have a separate maths, literacy and phonics books for each child which include children’s work, photographs and written observations. </a:t>
            </a:r>
          </a:p>
          <a:p>
            <a:r>
              <a:rPr lang="en-GB" altLang="en-US" sz="2400" dirty="0">
                <a:latin typeface="SassoonPrimaryInfant" pitchFamily="2" charset="0"/>
              </a:rPr>
              <a:t>Structure of the day- Carpet sessions, continuous provision (discover and do) and adult led activities.</a:t>
            </a:r>
          </a:p>
          <a:p>
            <a:r>
              <a:rPr lang="en-GB" altLang="en-US" sz="2400" dirty="0">
                <a:latin typeface="SassoonPrimaryInfant" pitchFamily="2" charset="0"/>
              </a:rPr>
              <a:t>We are planning to hold some discover and do sessions after half term. These sessions will be a nice opportunity for you to visit the classroom, observe one of our carpet sessions and take part in some of our discover and do activities with your child. More details of this will follow very soon. </a:t>
            </a:r>
          </a:p>
          <a:p>
            <a:pPr>
              <a:buFont typeface="Arial" panose="020B0604020202020204" pitchFamily="34" charset="0"/>
              <a:buNone/>
            </a:pPr>
            <a:endParaRPr lang="en-GB" altLang="en-US" sz="4400" dirty="0"/>
          </a:p>
          <a:p>
            <a:endParaRPr lang="en-GB"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155907"/>
    </mc:Choice>
    <mc:Fallback xmlns="">
      <p:transition spd="slow" advTm="15590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21D3C42A-E52F-43E2-94E2-D0D9F91FB32F}"/>
              </a:ext>
            </a:extLst>
          </p:cNvPr>
          <p:cNvSpPr>
            <a:spLocks noGrp="1"/>
          </p:cNvSpPr>
          <p:nvPr>
            <p:ph type="title"/>
          </p:nvPr>
        </p:nvSpPr>
        <p:spPr>
          <a:xfrm>
            <a:off x="1981200" y="219075"/>
            <a:ext cx="8229600" cy="1143000"/>
          </a:xfrm>
        </p:spPr>
        <p:txBody>
          <a:bodyPr>
            <a:normAutofit fontScale="90000"/>
          </a:bodyPr>
          <a:lstStyle/>
          <a:p>
            <a:r>
              <a:rPr lang="en-GB" altLang="en-US"/>
              <a:t>	</a:t>
            </a:r>
            <a:r>
              <a:rPr lang="en-GB" altLang="en-US" sz="5400">
                <a:latin typeface="SassoonPrimaryInfant" pitchFamily="2" charset="0"/>
              </a:rPr>
              <a:t>For your information </a:t>
            </a:r>
          </a:p>
        </p:txBody>
      </p:sp>
      <p:sp>
        <p:nvSpPr>
          <p:cNvPr id="12291" name="Content Placeholder 2">
            <a:extLst>
              <a:ext uri="{FF2B5EF4-FFF2-40B4-BE49-F238E27FC236}">
                <a16:creationId xmlns:a16="http://schemas.microsoft.com/office/drawing/2014/main" id="{BA070368-B2F9-4E9B-94BE-1D0A98F98826}"/>
              </a:ext>
            </a:extLst>
          </p:cNvPr>
          <p:cNvSpPr>
            <a:spLocks noGrp="1"/>
          </p:cNvSpPr>
          <p:nvPr>
            <p:ph idx="1"/>
          </p:nvPr>
        </p:nvSpPr>
        <p:spPr>
          <a:xfrm>
            <a:off x="251791" y="406262"/>
            <a:ext cx="10999304" cy="5441950"/>
          </a:xfrm>
        </p:spPr>
        <p:txBody>
          <a:bodyPr>
            <a:normAutofit/>
          </a:bodyPr>
          <a:lstStyle/>
          <a:p>
            <a:pPr marL="0" indent="0">
              <a:buNone/>
            </a:pPr>
            <a:r>
              <a:rPr lang="en-GB" altLang="en-US" sz="2400" dirty="0">
                <a:latin typeface="SassoonPrimaryInfant" pitchFamily="2" charset="0"/>
              </a:rPr>
              <a:t> </a:t>
            </a:r>
          </a:p>
          <a:p>
            <a:r>
              <a:rPr lang="en-GB" altLang="en-US" sz="2400" dirty="0">
                <a:latin typeface="SassoonPrimaryInfant" pitchFamily="2" charset="0"/>
              </a:rPr>
              <a:t>Absences – please email or phone school office </a:t>
            </a:r>
          </a:p>
          <a:p>
            <a:r>
              <a:rPr lang="en-GB" altLang="en-US" sz="2400" dirty="0">
                <a:latin typeface="SassoonPrimaryInfant" pitchFamily="2" charset="0"/>
              </a:rPr>
              <a:t>Daily notes and messages – Please email new starter email which goes direct to F2 teachers</a:t>
            </a:r>
          </a:p>
          <a:p>
            <a:r>
              <a:rPr lang="en-GB" altLang="en-US" sz="2400" dirty="0">
                <a:latin typeface="SassoonPrimaryInfant" pitchFamily="2" charset="0"/>
              </a:rPr>
              <a:t>Drop off and pick up </a:t>
            </a:r>
            <a:r>
              <a:rPr lang="en-GB" altLang="en-US" sz="2400">
                <a:latin typeface="SassoonPrimaryInfant" pitchFamily="2" charset="0"/>
              </a:rPr>
              <a:t>– 8.45 </a:t>
            </a:r>
            <a:r>
              <a:rPr lang="en-GB" altLang="en-US" sz="2400" dirty="0">
                <a:latin typeface="SassoonPrimaryInfant" pitchFamily="2" charset="0"/>
              </a:rPr>
              <a:t>-9.05 drop off side entrance and 3.20pm pick up from the junior playground. </a:t>
            </a:r>
          </a:p>
          <a:p>
            <a:r>
              <a:rPr lang="en-GB" altLang="en-US" sz="2400" dirty="0">
                <a:latin typeface="SassoonPrimaryInfant" pitchFamily="2" charset="0"/>
              </a:rPr>
              <a:t>School teams- We will be putting the children in a school team, children with siblings will be put in the same team and other children are given either Marine, Shore, Ashton, Beacon or </a:t>
            </a:r>
            <a:r>
              <a:rPr lang="en-GB" altLang="en-US" sz="2400" dirty="0" err="1">
                <a:latin typeface="SassoonPrimaryInfant" pitchFamily="2" charset="0"/>
              </a:rPr>
              <a:t>Hilbre</a:t>
            </a:r>
            <a:r>
              <a:rPr lang="en-GB" altLang="en-US" sz="2400" dirty="0">
                <a:latin typeface="SassoonPrimaryInfant" pitchFamily="2" charset="0"/>
              </a:rPr>
              <a:t>. </a:t>
            </a:r>
          </a:p>
          <a:p>
            <a:r>
              <a:rPr lang="en-GB" altLang="en-US" sz="2400" dirty="0">
                <a:latin typeface="SassoonPrimaryInfant" pitchFamily="2" charset="0"/>
              </a:rPr>
              <a:t>Don’t be afraid to approach us, we are a partnership and want to make your child's first year at school special, memorable and enjoyable. </a:t>
            </a:r>
          </a:p>
        </p:txBody>
      </p:sp>
    </p:spTree>
  </p:cSld>
  <p:clrMapOvr>
    <a:masterClrMapping/>
  </p:clrMapOvr>
  <mc:AlternateContent xmlns:mc="http://schemas.openxmlformats.org/markup-compatibility/2006" xmlns:p14="http://schemas.microsoft.com/office/powerpoint/2010/main">
    <mc:Choice Requires="p14">
      <p:transition spd="slow" p14:dur="2000" advTm="216918"/>
    </mc:Choice>
    <mc:Fallback xmlns="">
      <p:transition spd="slow" advTm="216918"/>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447</TotalTime>
  <Words>805</Words>
  <Application>Microsoft Office PowerPoint</Application>
  <PresentationFormat>Widescreen</PresentationFormat>
  <Paragraphs>54</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Century Gothic</vt:lpstr>
      <vt:lpstr>Sassoon Infant Std</vt:lpstr>
      <vt:lpstr>SassoonCRInfant</vt:lpstr>
      <vt:lpstr>SassoonPrimaryInfant</vt:lpstr>
      <vt:lpstr>SassoonPrimaryType</vt:lpstr>
      <vt:lpstr>Wingdings 3</vt:lpstr>
      <vt:lpstr>Slice</vt:lpstr>
      <vt:lpstr>      Foundation 2 Curriculum Evening  General information.   September 2022 </vt:lpstr>
      <vt:lpstr>Meet the team!</vt:lpstr>
      <vt:lpstr>PowerPoint Presentation</vt:lpstr>
      <vt:lpstr>Promoting our values in the classroom- look out for us celebrating when your child has been put in a pot of gold, we will add an observation  on tapestry to let you know which school value your child has shown us in class. </vt:lpstr>
      <vt:lpstr>PowerPoint Presentation</vt:lpstr>
      <vt:lpstr>Reward system</vt:lpstr>
      <vt:lpstr>PowerPoint Presentation</vt:lpstr>
      <vt:lpstr>PowerPoint Presentation</vt:lpstr>
      <vt:lpstr> For your information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2 Curriculum Evening  General information.  Separate literacy, maths and other areas of learning PowerPoints will follow in the next week or so.   September 2020</dc:title>
  <dc:creator>Cotterellr</dc:creator>
  <cp:lastModifiedBy>Cotterellr</cp:lastModifiedBy>
  <cp:revision>22</cp:revision>
  <dcterms:created xsi:type="dcterms:W3CDTF">2020-09-16T09:39:16Z</dcterms:created>
  <dcterms:modified xsi:type="dcterms:W3CDTF">2022-10-04T11:41:16Z</dcterms:modified>
</cp:coreProperties>
</file>