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257" r:id="rId3"/>
    <p:sldId id="258" r:id="rId4"/>
    <p:sldId id="259" r:id="rId5"/>
    <p:sldId id="260" r:id="rId6"/>
    <p:sldId id="267" r:id="rId7"/>
    <p:sldId id="263" r:id="rId8"/>
    <p:sldId id="264" r:id="rId9"/>
    <p:sldId id="266" r:id="rId10"/>
    <p:sldId id="261"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08B9EBBA-996F-894A-B54A-D6246ED52CEA}" type="datetimeFigureOut">
              <a:rPr lang="en-US" smtClean="0"/>
              <a:pPr/>
              <a:t>10/6/2021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6418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033478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374895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62922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B482E8-6E0E-1B4F-B1FD-C69DB9E858D9}"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25474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B482E8-6E0E-1B4F-B1FD-C69DB9E858D9}" type="datetimeFigureOut">
              <a:rPr lang="en-US" smtClean="0"/>
              <a:pPr/>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4697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9B482E8-6E0E-1B4F-B1FD-C69DB9E858D9}" type="datetimeFigureOut">
              <a:rPr lang="en-US" smtClean="0"/>
              <a:pPr/>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538587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5191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687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983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820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354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352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6329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261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7369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779899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09B482E8-6E0E-1B4F-B1FD-C69DB9E858D9}" type="datetimeFigureOut">
              <a:rPr lang="en-US" smtClean="0"/>
              <a:pPr/>
              <a:t>10/6/2021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24588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2099733"/>
            <a:ext cx="9882090" cy="2677648"/>
          </a:xfrm>
        </p:spPr>
        <p:txBody>
          <a:bodyPr/>
          <a:lstStyle/>
          <a:p>
            <a:pPr algn="ctr"/>
            <a:r>
              <a:rPr lang="en-GB" dirty="0"/>
              <a:t>Year 6 Curriculum Evening</a:t>
            </a:r>
            <a:br>
              <a:rPr lang="en-GB" dirty="0"/>
            </a:br>
            <a:br>
              <a:rPr lang="en-GB" dirty="0"/>
            </a:br>
            <a:r>
              <a:rPr lang="en-GB" sz="3600" i="1" dirty="0"/>
              <a:t>‘Love your neighbour as yourself.’</a:t>
            </a:r>
            <a:endParaRPr lang="en-GB" i="1" dirty="0"/>
          </a:p>
        </p:txBody>
      </p:sp>
      <p:sp>
        <p:nvSpPr>
          <p:cNvPr id="3" name="Subtitle 2"/>
          <p:cNvSpPr>
            <a:spLocks noGrp="1"/>
          </p:cNvSpPr>
          <p:nvPr>
            <p:ph type="subTitle" idx="1"/>
          </p:nvPr>
        </p:nvSpPr>
        <p:spPr>
          <a:xfrm>
            <a:off x="1154955" y="5042424"/>
            <a:ext cx="8825658" cy="861420"/>
          </a:xfrm>
        </p:spPr>
        <p:txBody>
          <a:bodyPr/>
          <a:lstStyle/>
          <a:p>
            <a:r>
              <a:rPr lang="en-GB" dirty="0"/>
              <a:t>Online presentation September 2021</a:t>
            </a:r>
          </a:p>
        </p:txBody>
      </p:sp>
    </p:spTree>
    <p:extLst>
      <p:ext uri="{BB962C8B-B14F-4D97-AF65-F5344CB8AC3E}">
        <p14:creationId xmlns:p14="http://schemas.microsoft.com/office/powerpoint/2010/main" val="325905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Summer Term Assessments &amp; Transition</a:t>
            </a:r>
          </a:p>
        </p:txBody>
      </p:sp>
      <p:sp>
        <p:nvSpPr>
          <p:cNvPr id="3" name="Content Placeholder 2"/>
          <p:cNvSpPr>
            <a:spLocks noGrp="1"/>
          </p:cNvSpPr>
          <p:nvPr>
            <p:ph idx="1"/>
          </p:nvPr>
        </p:nvSpPr>
        <p:spPr/>
        <p:txBody>
          <a:bodyPr/>
          <a:lstStyle/>
          <a:p>
            <a:pPr marL="0" indent="0">
              <a:buNone/>
            </a:pPr>
            <a:r>
              <a:rPr lang="en-GB" dirty="0"/>
              <a:t>KS2 Tests are :</a:t>
            </a:r>
          </a:p>
          <a:p>
            <a:r>
              <a:rPr lang="en-GB" dirty="0"/>
              <a:t>Reading, GPAS, Maths (Arithmetic and 2 Reasoning papers)</a:t>
            </a:r>
          </a:p>
          <a:p>
            <a:r>
              <a:rPr lang="en-GB" dirty="0"/>
              <a:t>Writing is moderated and assessed from work across the year</a:t>
            </a:r>
          </a:p>
          <a:p>
            <a:r>
              <a:rPr lang="en-GB" dirty="0"/>
              <a:t>Revision pack will be sent out in Spring 1 – form basis of homework throughout spring term</a:t>
            </a:r>
          </a:p>
          <a:p>
            <a:r>
              <a:rPr lang="en-GB" dirty="0"/>
              <a:t>If possible, play rehearsals will start in the summer term.</a:t>
            </a:r>
          </a:p>
          <a:p>
            <a:r>
              <a:rPr lang="en-GB" dirty="0"/>
              <a:t>Thumbs Up! Lead sessions preparing the children for transition to their new school</a:t>
            </a:r>
          </a:p>
          <a:p>
            <a:r>
              <a:rPr lang="en-GB" dirty="0"/>
              <a:t>Induction day – See Secondary School websites for key information</a:t>
            </a:r>
          </a:p>
        </p:txBody>
      </p:sp>
      <p:pic>
        <p:nvPicPr>
          <p:cNvPr id="4" name="Recorded Sound">
            <a:hlinkClick r:id="" action="ppaction://media"/>
            <a:extLst>
              <a:ext uri="{FF2B5EF4-FFF2-40B4-BE49-F238E27FC236}">
                <a16:creationId xmlns:a16="http://schemas.microsoft.com/office/drawing/2014/main" id="{E5D7101F-334C-4347-9698-677518A882F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37045" y="5816600"/>
            <a:ext cx="406400" cy="406400"/>
          </a:xfrm>
          <a:prstGeom prst="rect">
            <a:avLst/>
          </a:prstGeom>
        </p:spPr>
      </p:pic>
    </p:spTree>
    <p:extLst>
      <p:ext uri="{BB962C8B-B14F-4D97-AF65-F5344CB8AC3E}">
        <p14:creationId xmlns:p14="http://schemas.microsoft.com/office/powerpoint/2010/main" val="40989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t>We hope this was useful, please feel free to email any further queries to us and we will get back to you as soon as we can. Thank you for your continued support.</a:t>
            </a:r>
          </a:p>
          <a:p>
            <a:endParaRPr lang="en-GB" dirty="0"/>
          </a:p>
          <a:p>
            <a:r>
              <a:rPr lang="en-GB" dirty="0"/>
              <a:t>year6comms@stbridgets.wirral.sch.uk</a:t>
            </a:r>
          </a:p>
        </p:txBody>
      </p:sp>
    </p:spTree>
    <p:extLst>
      <p:ext uri="{BB962C8B-B14F-4D97-AF65-F5344CB8AC3E}">
        <p14:creationId xmlns:p14="http://schemas.microsoft.com/office/powerpoint/2010/main" val="270479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Overview</a:t>
            </a:r>
          </a:p>
        </p:txBody>
      </p:sp>
      <p:sp>
        <p:nvSpPr>
          <p:cNvPr id="3" name="Content Placeholder 2"/>
          <p:cNvSpPr>
            <a:spLocks noGrp="1"/>
          </p:cNvSpPr>
          <p:nvPr>
            <p:ph idx="1"/>
          </p:nvPr>
        </p:nvSpPr>
        <p:spPr/>
        <p:txBody>
          <a:bodyPr/>
          <a:lstStyle/>
          <a:p>
            <a:r>
              <a:rPr lang="en-GB" dirty="0"/>
              <a:t>Welcome to Year 6</a:t>
            </a:r>
          </a:p>
          <a:p>
            <a:r>
              <a:rPr lang="en-GB" dirty="0"/>
              <a:t>Expectations</a:t>
            </a:r>
          </a:p>
          <a:p>
            <a:r>
              <a:rPr lang="en-GB" dirty="0"/>
              <a:t>Curriculum overview</a:t>
            </a:r>
          </a:p>
          <a:p>
            <a:r>
              <a:rPr lang="en-GB" dirty="0"/>
              <a:t>Summer Term</a:t>
            </a:r>
          </a:p>
          <a:p>
            <a:pPr marL="0" indent="0">
              <a:buNone/>
            </a:pPr>
            <a:endParaRPr lang="en-GB" dirty="0"/>
          </a:p>
        </p:txBody>
      </p:sp>
      <p:pic>
        <p:nvPicPr>
          <p:cNvPr id="4" name="Recorded Sound">
            <a:hlinkClick r:id="" action="ppaction://media"/>
            <a:extLst>
              <a:ext uri="{FF2B5EF4-FFF2-40B4-BE49-F238E27FC236}">
                <a16:creationId xmlns:a16="http://schemas.microsoft.com/office/drawing/2014/main" id="{E05F49BA-0EB4-4552-920E-E015CF63416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630645" y="5620470"/>
            <a:ext cx="406400" cy="406400"/>
          </a:xfrm>
          <a:prstGeom prst="rect">
            <a:avLst/>
          </a:prstGeom>
        </p:spPr>
      </p:pic>
    </p:spTree>
    <p:extLst>
      <p:ext uri="{BB962C8B-B14F-4D97-AF65-F5344CB8AC3E}">
        <p14:creationId xmlns:p14="http://schemas.microsoft.com/office/powerpoint/2010/main" val="404507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2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 to Year 6</a:t>
            </a:r>
          </a:p>
        </p:txBody>
      </p:sp>
      <p:sp>
        <p:nvSpPr>
          <p:cNvPr id="3" name="Content Placeholder 2"/>
          <p:cNvSpPr>
            <a:spLocks noGrp="1"/>
          </p:cNvSpPr>
          <p:nvPr>
            <p:ph idx="1"/>
          </p:nvPr>
        </p:nvSpPr>
        <p:spPr/>
        <p:txBody>
          <a:bodyPr/>
          <a:lstStyle/>
          <a:p>
            <a:r>
              <a:rPr lang="en-GB" dirty="0"/>
              <a:t>Class Teachers:</a:t>
            </a:r>
          </a:p>
          <a:p>
            <a:r>
              <a:rPr lang="en-GB" dirty="0"/>
              <a:t>Mr Neal, Mrs Ross, Mrs McDowall and Miss Smith </a:t>
            </a:r>
          </a:p>
          <a:p>
            <a:pPr marL="0" indent="0">
              <a:buNone/>
            </a:pPr>
            <a:endParaRPr lang="en-GB" dirty="0"/>
          </a:p>
          <a:p>
            <a:r>
              <a:rPr lang="en-GB" dirty="0"/>
              <a:t>Teaching Assistants:</a:t>
            </a:r>
          </a:p>
          <a:p>
            <a:r>
              <a:rPr lang="en-GB" dirty="0"/>
              <a:t>Mr Conroy, Mrs Ward</a:t>
            </a:r>
          </a:p>
          <a:p>
            <a:pPr marL="0" indent="0">
              <a:buNone/>
            </a:pPr>
            <a:endParaRPr lang="en-GB" dirty="0"/>
          </a:p>
          <a:p>
            <a:r>
              <a:rPr lang="en-GB" dirty="0"/>
              <a:t>PPA Teachers</a:t>
            </a:r>
          </a:p>
          <a:p>
            <a:r>
              <a:rPr lang="en-GB" dirty="0"/>
              <a:t>Mrs Carver, Mrs Longmore</a:t>
            </a:r>
          </a:p>
        </p:txBody>
      </p:sp>
    </p:spTree>
    <p:extLst>
      <p:ext uri="{BB962C8B-B14F-4D97-AF65-F5344CB8AC3E}">
        <p14:creationId xmlns:p14="http://schemas.microsoft.com/office/powerpoint/2010/main" val="1747003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712" y="973668"/>
            <a:ext cx="9584245" cy="706964"/>
          </a:xfrm>
        </p:spPr>
        <p:txBody>
          <a:bodyPr/>
          <a:lstStyle/>
          <a:p>
            <a:r>
              <a:rPr lang="en-GB" sz="2800" dirty="0"/>
              <a:t>Expectations: Be safe, be ready, be respectful</a:t>
            </a:r>
          </a:p>
        </p:txBody>
      </p:sp>
      <p:sp>
        <p:nvSpPr>
          <p:cNvPr id="3" name="Content Placeholder 2"/>
          <p:cNvSpPr>
            <a:spLocks noGrp="1"/>
          </p:cNvSpPr>
          <p:nvPr>
            <p:ph idx="1"/>
          </p:nvPr>
        </p:nvSpPr>
        <p:spPr>
          <a:xfrm>
            <a:off x="818712" y="2222287"/>
            <a:ext cx="10554574" cy="4478959"/>
          </a:xfrm>
        </p:spPr>
        <p:txBody>
          <a:bodyPr>
            <a:normAutofit fontScale="92500" lnSpcReduction="10000"/>
          </a:bodyPr>
          <a:lstStyle/>
          <a:p>
            <a:r>
              <a:rPr lang="en-GB" dirty="0"/>
              <a:t>Homework</a:t>
            </a:r>
          </a:p>
          <a:p>
            <a:pPr lvl="1">
              <a:buFont typeface="Wingdings" panose="05000000000000000000" pitchFamily="2" charset="2"/>
              <a:buChar char="Ø"/>
            </a:pPr>
            <a:r>
              <a:rPr lang="en-GB" dirty="0"/>
              <a:t>Set on a Wednesday via Google Classroom to be completed for the following Monday.</a:t>
            </a:r>
          </a:p>
          <a:p>
            <a:pPr lvl="1">
              <a:buFont typeface="Wingdings" panose="05000000000000000000" pitchFamily="2" charset="2"/>
              <a:buChar char="Ø"/>
            </a:pPr>
            <a:r>
              <a:rPr lang="en-GB" dirty="0"/>
              <a:t>Topic – occasional project based activity</a:t>
            </a:r>
          </a:p>
          <a:p>
            <a:pPr lvl="1">
              <a:buFont typeface="Wingdings" panose="05000000000000000000" pitchFamily="2" charset="2"/>
              <a:buChar char="Ø"/>
            </a:pPr>
            <a:r>
              <a:rPr lang="en-GB" dirty="0"/>
              <a:t>English-spelling/grammar (</a:t>
            </a:r>
            <a:r>
              <a:rPr lang="en-GB" dirty="0" err="1"/>
              <a:t>spag,com</a:t>
            </a:r>
            <a:r>
              <a:rPr lang="en-GB" dirty="0"/>
              <a:t> and spelling frame)</a:t>
            </a:r>
          </a:p>
          <a:p>
            <a:pPr lvl="1">
              <a:buFont typeface="Wingdings" panose="05000000000000000000" pitchFamily="2" charset="2"/>
              <a:buChar char="Ø"/>
            </a:pPr>
            <a:r>
              <a:rPr lang="en-GB" dirty="0"/>
              <a:t>Maths – Mathletics</a:t>
            </a:r>
          </a:p>
          <a:p>
            <a:pPr lvl="1">
              <a:buFont typeface="Wingdings" panose="05000000000000000000" pitchFamily="2" charset="2"/>
              <a:buChar char="Ø"/>
            </a:pPr>
            <a:r>
              <a:rPr lang="en-GB" dirty="0"/>
              <a:t>Home readers</a:t>
            </a:r>
          </a:p>
          <a:p>
            <a:r>
              <a:rPr lang="en-GB" dirty="0"/>
              <a:t>PE Kit</a:t>
            </a:r>
          </a:p>
          <a:p>
            <a:pPr lvl="1">
              <a:buFont typeface="Wingdings" panose="05000000000000000000" pitchFamily="2" charset="2"/>
              <a:buChar char="Ø"/>
            </a:pPr>
            <a:r>
              <a:rPr lang="en-GB" dirty="0"/>
              <a:t>Wear to school each Wednesday and Friday </a:t>
            </a:r>
          </a:p>
          <a:p>
            <a:r>
              <a:rPr lang="en-GB" dirty="0"/>
              <a:t>Communication</a:t>
            </a:r>
          </a:p>
          <a:p>
            <a:pPr lvl="1">
              <a:buFont typeface="Wingdings" panose="05000000000000000000" pitchFamily="2" charset="2"/>
              <a:buChar char="Ø"/>
            </a:pPr>
            <a:r>
              <a:rPr lang="en-GB" dirty="0"/>
              <a:t>Daily through year 6 comms-admin/absence ( one-way communication only)</a:t>
            </a:r>
          </a:p>
          <a:p>
            <a:pPr lvl="1">
              <a:buFont typeface="Wingdings" panose="05000000000000000000" pitchFamily="2" charset="2"/>
              <a:buChar char="Ø"/>
            </a:pPr>
            <a:r>
              <a:rPr lang="en-GB" dirty="0"/>
              <a:t>Through the office-arrangements for meetings</a:t>
            </a:r>
          </a:p>
          <a:p>
            <a:pPr lvl="1">
              <a:buFont typeface="Wingdings" panose="05000000000000000000" pitchFamily="2" charset="2"/>
              <a:buChar char="Ø"/>
            </a:pPr>
            <a:r>
              <a:rPr lang="en-GB" dirty="0"/>
              <a:t>Website</a:t>
            </a:r>
          </a:p>
          <a:p>
            <a:pPr lvl="1">
              <a:buFont typeface="Wingdings" panose="05000000000000000000" pitchFamily="2" charset="2"/>
              <a:buChar char="Ø"/>
            </a:pPr>
            <a:r>
              <a:rPr lang="en-GB" dirty="0"/>
              <a:t>Twitter </a:t>
            </a:r>
          </a:p>
        </p:txBody>
      </p:sp>
      <p:pic>
        <p:nvPicPr>
          <p:cNvPr id="4" name="Recorded Sound">
            <a:hlinkClick r:id="" action="ppaction://media"/>
            <a:extLst>
              <a:ext uri="{FF2B5EF4-FFF2-40B4-BE49-F238E27FC236}">
                <a16:creationId xmlns:a16="http://schemas.microsoft.com/office/drawing/2014/main" id="{98CFB186-0FD3-4E73-93CB-C114470A59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32445" y="5865305"/>
            <a:ext cx="406400" cy="406400"/>
          </a:xfrm>
          <a:prstGeom prst="rect">
            <a:avLst/>
          </a:prstGeom>
        </p:spPr>
      </p:pic>
    </p:spTree>
    <p:extLst>
      <p:ext uri="{BB962C8B-B14F-4D97-AF65-F5344CB8AC3E}">
        <p14:creationId xmlns:p14="http://schemas.microsoft.com/office/powerpoint/2010/main" val="424346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8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261256" cy="706964"/>
          </a:xfrm>
        </p:spPr>
        <p:txBody>
          <a:bodyPr/>
          <a:lstStyle/>
          <a:p>
            <a:r>
              <a:rPr lang="en-GB" dirty="0"/>
              <a:t>Curriculum Overview Autumn-Our World</a:t>
            </a:r>
          </a:p>
        </p:txBody>
      </p:sp>
      <p:sp>
        <p:nvSpPr>
          <p:cNvPr id="3" name="Content Placeholder 2"/>
          <p:cNvSpPr>
            <a:spLocks noGrp="1"/>
          </p:cNvSpPr>
          <p:nvPr>
            <p:ph idx="1"/>
          </p:nvPr>
        </p:nvSpPr>
        <p:spPr>
          <a:xfrm>
            <a:off x="818713" y="2101836"/>
            <a:ext cx="10554574" cy="4316719"/>
          </a:xfrm>
        </p:spPr>
        <p:txBody>
          <a:bodyPr>
            <a:normAutofit/>
          </a:bodyPr>
          <a:lstStyle/>
          <a:p>
            <a:r>
              <a:rPr lang="en-GB" sz="1600" dirty="0"/>
              <a:t>Literacy</a:t>
            </a:r>
          </a:p>
          <a:p>
            <a:pPr lvl="1">
              <a:buFont typeface="Wingdings" panose="05000000000000000000" pitchFamily="2" charset="2"/>
              <a:buChar char="§"/>
            </a:pPr>
            <a:r>
              <a:rPr lang="en-GB" sz="1400" dirty="0"/>
              <a:t>Street Child ,Hitler’s Canary, Flanders Field , Once</a:t>
            </a:r>
          </a:p>
          <a:p>
            <a:pPr>
              <a:buFont typeface="Courier New" panose="02070309020205020404" pitchFamily="49" charset="0"/>
              <a:buChar char="o"/>
            </a:pPr>
            <a:r>
              <a:rPr lang="en-GB" sz="1600" dirty="0"/>
              <a:t>Mathematics</a:t>
            </a:r>
          </a:p>
          <a:p>
            <a:pPr lvl="1">
              <a:buFont typeface="Wingdings" panose="05000000000000000000" pitchFamily="2" charset="2"/>
              <a:buChar char="§"/>
            </a:pPr>
            <a:r>
              <a:rPr lang="en-GB" sz="1400" dirty="0"/>
              <a:t>Mastery approach in line with national curriculum expectations</a:t>
            </a:r>
          </a:p>
          <a:p>
            <a:pPr lvl="1">
              <a:buFont typeface="Wingdings" panose="05000000000000000000" pitchFamily="2" charset="2"/>
              <a:buChar char="§"/>
            </a:pPr>
            <a:r>
              <a:rPr lang="en-GB" sz="1400" dirty="0"/>
              <a:t>Maths No Problem textbooks and workbooks- DFE/ NCETM accredited textbooks</a:t>
            </a:r>
          </a:p>
          <a:p>
            <a:pPr>
              <a:buFont typeface="Courier New" panose="02070309020205020404" pitchFamily="49" charset="0"/>
              <a:buChar char="o"/>
            </a:pPr>
            <a:r>
              <a:rPr lang="en-GB" sz="1600" dirty="0"/>
              <a:t>Science</a:t>
            </a:r>
          </a:p>
          <a:p>
            <a:pPr lvl="1">
              <a:buFont typeface="Wingdings" panose="05000000000000000000" pitchFamily="2" charset="2"/>
              <a:buChar char="§"/>
            </a:pPr>
            <a:r>
              <a:rPr lang="en-GB" sz="1400" dirty="0"/>
              <a:t>Electricity</a:t>
            </a:r>
          </a:p>
          <a:p>
            <a:pPr lvl="1">
              <a:buFont typeface="Wingdings" panose="05000000000000000000" pitchFamily="2" charset="2"/>
              <a:buChar char="§"/>
            </a:pPr>
            <a:r>
              <a:rPr lang="en-GB" sz="1400" dirty="0"/>
              <a:t>Evolution and Inheritance</a:t>
            </a:r>
          </a:p>
          <a:p>
            <a:pPr>
              <a:buFont typeface="Courier New" panose="02070309020205020404" pitchFamily="49" charset="0"/>
              <a:buChar char="o"/>
            </a:pPr>
            <a:r>
              <a:rPr lang="en-GB" sz="1600" dirty="0"/>
              <a:t>Wider Curriculum </a:t>
            </a:r>
          </a:p>
          <a:p>
            <a:pPr lvl="1">
              <a:buFont typeface="Wingdings" panose="05000000000000000000" pitchFamily="2" charset="2"/>
              <a:buChar char="§"/>
            </a:pPr>
            <a:r>
              <a:rPr lang="en-GB" sz="1400" dirty="0"/>
              <a:t>James </a:t>
            </a:r>
            <a:r>
              <a:rPr lang="en-GB" sz="1400" dirty="0" err="1"/>
              <a:t>Rizzi</a:t>
            </a:r>
            <a:r>
              <a:rPr lang="en-GB" sz="1400" dirty="0"/>
              <a:t> - art/ E-Safety  - computing/ Spanish / music - Elgar/ PE -gymnastics and basketball</a:t>
            </a:r>
          </a:p>
          <a:p>
            <a:pPr lvl="1">
              <a:buFont typeface="Wingdings" panose="05000000000000000000" pitchFamily="2" charset="2"/>
              <a:buChar char="§"/>
            </a:pPr>
            <a:r>
              <a:rPr lang="en-GB" sz="1400" dirty="0"/>
              <a:t>history and geography - Victorians, World War I and World War II</a:t>
            </a:r>
          </a:p>
          <a:p>
            <a:pPr lvl="1">
              <a:buFont typeface="Wingdings" panose="05000000000000000000" pitchFamily="2" charset="2"/>
              <a:buChar char="§"/>
            </a:pPr>
            <a:endParaRPr lang="en-GB" dirty="0"/>
          </a:p>
          <a:p>
            <a:pPr lvl="1">
              <a:buFont typeface="Wingdings" panose="05000000000000000000" pitchFamily="2" charset="2"/>
              <a:buChar char="§"/>
            </a:pPr>
            <a:endParaRPr lang="en-GB" dirty="0"/>
          </a:p>
          <a:p>
            <a:pPr lvl="1">
              <a:buFont typeface="Wingdings" panose="05000000000000000000" pitchFamily="2" charset="2"/>
              <a:buChar char="§"/>
            </a:pPr>
            <a:endParaRPr lang="en-GB" dirty="0"/>
          </a:p>
          <a:p>
            <a:pPr lvl="1">
              <a:buFont typeface="Wingdings" panose="05000000000000000000" pitchFamily="2" charset="2"/>
              <a:buChar char="§"/>
            </a:pPr>
            <a:endParaRPr lang="en-GB" dirty="0"/>
          </a:p>
        </p:txBody>
      </p:sp>
      <p:pic>
        <p:nvPicPr>
          <p:cNvPr id="4" name="Recorded Sound">
            <a:hlinkClick r:id="" action="ppaction://media"/>
            <a:extLst>
              <a:ext uri="{FF2B5EF4-FFF2-40B4-BE49-F238E27FC236}">
                <a16:creationId xmlns:a16="http://schemas.microsoft.com/office/drawing/2014/main" id="{641298DF-1732-4F46-8A8F-323725EE6CB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51299" y="5752184"/>
            <a:ext cx="406400" cy="406400"/>
          </a:xfrm>
          <a:prstGeom prst="rect">
            <a:avLst/>
          </a:prstGeom>
        </p:spPr>
      </p:pic>
    </p:spTree>
    <p:extLst>
      <p:ext uri="{BB962C8B-B14F-4D97-AF65-F5344CB8AC3E}">
        <p14:creationId xmlns:p14="http://schemas.microsoft.com/office/powerpoint/2010/main" val="221835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A9DC-F24C-4B48-BCC5-565583D58462}"/>
              </a:ext>
            </a:extLst>
          </p:cNvPr>
          <p:cNvSpPr>
            <a:spLocks noGrp="1"/>
          </p:cNvSpPr>
          <p:nvPr>
            <p:ph type="title"/>
          </p:nvPr>
        </p:nvSpPr>
        <p:spPr/>
        <p:txBody>
          <a:bodyPr/>
          <a:lstStyle/>
          <a:p>
            <a:r>
              <a:rPr lang="en-GB" dirty="0"/>
              <a:t>Robinwood</a:t>
            </a:r>
          </a:p>
        </p:txBody>
      </p:sp>
      <p:sp>
        <p:nvSpPr>
          <p:cNvPr id="3" name="Content Placeholder 2">
            <a:extLst>
              <a:ext uri="{FF2B5EF4-FFF2-40B4-BE49-F238E27FC236}">
                <a16:creationId xmlns:a16="http://schemas.microsoft.com/office/drawing/2014/main" id="{169AA9C3-BAC5-4FFB-8A99-3E3EE6DBFF7F}"/>
              </a:ext>
            </a:extLst>
          </p:cNvPr>
          <p:cNvSpPr>
            <a:spLocks noGrp="1"/>
          </p:cNvSpPr>
          <p:nvPr>
            <p:ph idx="1"/>
          </p:nvPr>
        </p:nvSpPr>
        <p:spPr/>
        <p:txBody>
          <a:bodyPr>
            <a:normAutofit lnSpcReduction="10000"/>
          </a:bodyPr>
          <a:lstStyle/>
          <a:p>
            <a:r>
              <a:rPr lang="en-GB" dirty="0"/>
              <a:t>November 1</a:t>
            </a:r>
            <a:r>
              <a:rPr lang="en-GB" baseline="30000" dirty="0"/>
              <a:t>st</a:t>
            </a:r>
            <a:r>
              <a:rPr lang="en-GB" dirty="0"/>
              <a:t> – 3</a:t>
            </a:r>
            <a:r>
              <a:rPr lang="en-GB" baseline="30000" dirty="0"/>
              <a:t>rd</a:t>
            </a:r>
            <a:r>
              <a:rPr lang="en-GB" dirty="0"/>
              <a:t> *</a:t>
            </a:r>
          </a:p>
          <a:p>
            <a:pPr marL="0" indent="0">
              <a:buNone/>
            </a:pPr>
            <a:r>
              <a:rPr lang="en-GB" dirty="0"/>
              <a:t>*Covid-19 allowing</a:t>
            </a:r>
          </a:p>
          <a:p>
            <a:pPr marL="0" indent="0">
              <a:buNone/>
            </a:pPr>
            <a:endParaRPr lang="en-GB" dirty="0"/>
          </a:p>
          <a:p>
            <a:pPr marL="0" indent="0">
              <a:buNone/>
            </a:pPr>
            <a:r>
              <a:rPr lang="en-GB" dirty="0"/>
              <a:t>Kit lists have been provided – no new or specialist clothing will be needed other than old, warm clothing and old trainers/walking boots</a:t>
            </a:r>
          </a:p>
          <a:p>
            <a:pPr marL="0" indent="0">
              <a:buNone/>
            </a:pPr>
            <a:endParaRPr lang="en-GB" dirty="0"/>
          </a:p>
          <a:p>
            <a:pPr marL="0" indent="0">
              <a:buNone/>
            </a:pPr>
            <a:r>
              <a:rPr lang="en-GB" dirty="0"/>
              <a:t>No technology – including mobile phones – can be brought on the trip</a:t>
            </a:r>
          </a:p>
          <a:p>
            <a:pPr marL="0" indent="0">
              <a:buNone/>
            </a:pPr>
            <a:endParaRPr lang="en-GB" dirty="0"/>
          </a:p>
          <a:p>
            <a:pPr marL="0" indent="0">
              <a:buNone/>
            </a:pPr>
            <a:r>
              <a:rPr lang="en-GB" dirty="0"/>
              <a:t>No food is needed – the centre provide all our meals and snacks.</a:t>
            </a:r>
          </a:p>
        </p:txBody>
      </p:sp>
      <p:pic>
        <p:nvPicPr>
          <p:cNvPr id="4" name="Recorded Sound">
            <a:hlinkClick r:id="" action="ppaction://media"/>
            <a:extLst>
              <a:ext uri="{FF2B5EF4-FFF2-40B4-BE49-F238E27FC236}">
                <a16:creationId xmlns:a16="http://schemas.microsoft.com/office/drawing/2014/main" id="{42AF33F2-820C-45C1-8609-12C173A7958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37045" y="5816600"/>
            <a:ext cx="406400" cy="406400"/>
          </a:xfrm>
          <a:prstGeom prst="rect">
            <a:avLst/>
          </a:prstGeom>
        </p:spPr>
      </p:pic>
    </p:spTree>
    <p:extLst>
      <p:ext uri="{BB962C8B-B14F-4D97-AF65-F5344CB8AC3E}">
        <p14:creationId xmlns:p14="http://schemas.microsoft.com/office/powerpoint/2010/main" val="249848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5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330" y="735129"/>
            <a:ext cx="9766853" cy="706964"/>
          </a:xfrm>
        </p:spPr>
        <p:txBody>
          <a:bodyPr/>
          <a:lstStyle/>
          <a:p>
            <a:r>
              <a:rPr lang="en-GB" sz="3200" dirty="0"/>
              <a:t>Curriculum Overview Spring-Our Community</a:t>
            </a:r>
          </a:p>
        </p:txBody>
      </p:sp>
      <p:sp>
        <p:nvSpPr>
          <p:cNvPr id="3" name="Content Placeholder 2"/>
          <p:cNvSpPr>
            <a:spLocks noGrp="1"/>
          </p:cNvSpPr>
          <p:nvPr>
            <p:ph idx="1"/>
          </p:nvPr>
        </p:nvSpPr>
        <p:spPr>
          <a:xfrm>
            <a:off x="822664" y="2565647"/>
            <a:ext cx="10546672" cy="3968318"/>
          </a:xfrm>
        </p:spPr>
        <p:txBody>
          <a:bodyPr>
            <a:normAutofit/>
          </a:bodyPr>
          <a:lstStyle/>
          <a:p>
            <a:r>
              <a:rPr lang="en-GB" dirty="0"/>
              <a:t>Our Community through the lens of social justice – RRSA and school values</a:t>
            </a:r>
          </a:p>
          <a:p>
            <a:r>
              <a:rPr lang="en-GB" dirty="0"/>
              <a:t>Literacy - (The Arrival, A Long Walk to Water, The Island)</a:t>
            </a:r>
          </a:p>
          <a:p>
            <a:pPr>
              <a:buFont typeface="Courier New" panose="02070309020205020404" pitchFamily="49" charset="0"/>
              <a:buChar char="o"/>
            </a:pPr>
            <a:r>
              <a:rPr lang="en-GB" dirty="0"/>
              <a:t>Mathematics</a:t>
            </a:r>
          </a:p>
          <a:p>
            <a:pPr lvl="1">
              <a:buFont typeface="Wingdings" panose="05000000000000000000" pitchFamily="2" charset="2"/>
              <a:buChar char="§"/>
            </a:pPr>
            <a:r>
              <a:rPr lang="en-GB" dirty="0"/>
              <a:t>Mastery approach in line with the national curriculum expectations</a:t>
            </a:r>
          </a:p>
          <a:p>
            <a:pPr lvl="1">
              <a:buFont typeface="Wingdings" panose="05000000000000000000" pitchFamily="2" charset="2"/>
              <a:buChar char="§"/>
            </a:pPr>
            <a:r>
              <a:rPr lang="en-GB" dirty="0"/>
              <a:t>Maths No Problem DFE/NCETM accredited textbooks and workbooks</a:t>
            </a:r>
          </a:p>
          <a:p>
            <a:pPr>
              <a:buFont typeface="Courier New" panose="02070309020205020404" pitchFamily="49" charset="0"/>
              <a:buChar char="o"/>
            </a:pPr>
            <a:r>
              <a:rPr lang="en-GB" dirty="0"/>
              <a:t>Science</a:t>
            </a:r>
          </a:p>
          <a:p>
            <a:pPr lvl="1">
              <a:buFont typeface="Wingdings" panose="05000000000000000000" pitchFamily="2" charset="2"/>
              <a:buChar char="§"/>
            </a:pPr>
            <a:r>
              <a:rPr lang="en-GB" dirty="0"/>
              <a:t>Heart and Circulatory System</a:t>
            </a:r>
          </a:p>
          <a:p>
            <a:pPr>
              <a:buFont typeface="Courier New" panose="02070309020205020404" pitchFamily="49" charset="0"/>
              <a:buChar char="o"/>
            </a:pPr>
            <a:r>
              <a:rPr lang="en-GB" dirty="0"/>
              <a:t>Selected other subjects</a:t>
            </a:r>
          </a:p>
          <a:p>
            <a:pPr lvl="1">
              <a:buFont typeface="Wingdings" panose="05000000000000000000" pitchFamily="2" charset="2"/>
              <a:buChar char="§"/>
            </a:pPr>
            <a:r>
              <a:rPr lang="en-GB" dirty="0"/>
              <a:t>Easter experience / Coding / Music / Spanish /</a:t>
            </a:r>
          </a:p>
          <a:p>
            <a:pPr lvl="1">
              <a:buFont typeface="Wingdings" panose="05000000000000000000" pitchFamily="2" charset="2"/>
              <a:buChar char="§"/>
            </a:pPr>
            <a:endParaRPr lang="en-GB" dirty="0"/>
          </a:p>
        </p:txBody>
      </p:sp>
      <p:pic>
        <p:nvPicPr>
          <p:cNvPr id="4" name="Recorded Sound">
            <a:hlinkClick r:id="" action="ppaction://media"/>
            <a:extLst>
              <a:ext uri="{FF2B5EF4-FFF2-40B4-BE49-F238E27FC236}">
                <a16:creationId xmlns:a16="http://schemas.microsoft.com/office/drawing/2014/main" id="{02517CC4-039E-4ED9-8E66-E726672588A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2936" y="5752183"/>
            <a:ext cx="406400" cy="406400"/>
          </a:xfrm>
          <a:prstGeom prst="rect">
            <a:avLst/>
          </a:prstGeom>
        </p:spPr>
      </p:pic>
    </p:spTree>
    <p:extLst>
      <p:ext uri="{BB962C8B-B14F-4D97-AF65-F5344CB8AC3E}">
        <p14:creationId xmlns:p14="http://schemas.microsoft.com/office/powerpoint/2010/main" val="14499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Curriculum Overview Summer – Our Environment</a:t>
            </a:r>
          </a:p>
        </p:txBody>
      </p:sp>
      <p:sp>
        <p:nvSpPr>
          <p:cNvPr id="3" name="Content Placeholder 2"/>
          <p:cNvSpPr>
            <a:spLocks noGrp="1"/>
          </p:cNvSpPr>
          <p:nvPr>
            <p:ph idx="1"/>
          </p:nvPr>
        </p:nvSpPr>
        <p:spPr>
          <a:xfrm>
            <a:off x="328474" y="2192784"/>
            <a:ext cx="11044812" cy="4481393"/>
          </a:xfrm>
        </p:spPr>
        <p:txBody>
          <a:bodyPr>
            <a:normAutofit fontScale="85000" lnSpcReduction="20000"/>
          </a:bodyPr>
          <a:lstStyle/>
          <a:p>
            <a:r>
              <a:rPr lang="en-GB" sz="2000" dirty="0"/>
              <a:t>The Wirral &amp; Local Area and STEM focus</a:t>
            </a:r>
            <a:endParaRPr lang="en-GB" sz="2000" dirty="0">
              <a:solidFill>
                <a:prstClr val="white"/>
              </a:solidFill>
            </a:endParaRPr>
          </a:p>
          <a:p>
            <a:pPr lvl="1">
              <a:buFont typeface="Wingdings" panose="05000000000000000000" pitchFamily="2" charset="2"/>
              <a:buChar char="§"/>
            </a:pPr>
            <a:r>
              <a:rPr lang="en-GB" sz="1700" dirty="0">
                <a:solidFill>
                  <a:schemeClr val="tx1"/>
                </a:solidFill>
              </a:rPr>
              <a:t>History and Geography focus, Local visits</a:t>
            </a:r>
          </a:p>
          <a:p>
            <a:pPr lvl="1">
              <a:buFont typeface="Wingdings" panose="05000000000000000000" pitchFamily="2" charset="2"/>
              <a:buChar char="§"/>
            </a:pPr>
            <a:r>
              <a:rPr lang="en-GB" sz="1700" dirty="0">
                <a:solidFill>
                  <a:schemeClr val="tx1"/>
                </a:solidFill>
              </a:rPr>
              <a:t>Women who changed the world (STEM)</a:t>
            </a:r>
          </a:p>
          <a:p>
            <a:pPr>
              <a:buFont typeface="Courier New" panose="02070309020205020404" pitchFamily="49" charset="0"/>
              <a:buChar char="o"/>
            </a:pPr>
            <a:r>
              <a:rPr lang="en-GB" sz="2000" dirty="0"/>
              <a:t>Literacy</a:t>
            </a:r>
            <a:endParaRPr lang="en-GB" sz="1700" dirty="0">
              <a:solidFill>
                <a:schemeClr val="tx1"/>
              </a:solidFill>
            </a:endParaRPr>
          </a:p>
          <a:p>
            <a:pPr lvl="1">
              <a:buFont typeface="Wingdings" panose="05000000000000000000" pitchFamily="2" charset="2"/>
              <a:buChar char="§"/>
            </a:pPr>
            <a:r>
              <a:rPr lang="en-GB" sz="1700" dirty="0">
                <a:solidFill>
                  <a:schemeClr val="tx1"/>
                </a:solidFill>
              </a:rPr>
              <a:t>Wonder, White Bird, The Tin Snail</a:t>
            </a:r>
          </a:p>
          <a:p>
            <a:pPr>
              <a:buFont typeface="Courier New" panose="02070309020205020404" pitchFamily="49" charset="0"/>
              <a:buChar char="o"/>
            </a:pPr>
            <a:r>
              <a:rPr lang="en-GB" sz="2000" dirty="0"/>
              <a:t>Mathematics</a:t>
            </a:r>
          </a:p>
          <a:p>
            <a:pPr lvl="1">
              <a:buFont typeface="Wingdings" panose="05000000000000000000" pitchFamily="2" charset="2"/>
              <a:buChar char="§"/>
            </a:pPr>
            <a:r>
              <a:rPr lang="en-GB" sz="1700" dirty="0"/>
              <a:t>Mastery approach in line with the national curriculum expectations</a:t>
            </a:r>
          </a:p>
          <a:p>
            <a:pPr lvl="1">
              <a:buFont typeface="Wingdings" panose="05000000000000000000" pitchFamily="2" charset="2"/>
              <a:buChar char="§"/>
            </a:pPr>
            <a:r>
              <a:rPr lang="en-GB" sz="1700" dirty="0"/>
              <a:t>Maths No Problem DFE/NCETM accredited textbooks and workbooks</a:t>
            </a:r>
          </a:p>
          <a:p>
            <a:pPr>
              <a:buFont typeface="Courier New" panose="02070309020205020404" pitchFamily="49" charset="0"/>
              <a:buChar char="o"/>
            </a:pPr>
            <a:r>
              <a:rPr lang="en-GB" sz="2000" dirty="0"/>
              <a:t>Science</a:t>
            </a:r>
          </a:p>
          <a:p>
            <a:pPr lvl="1">
              <a:buFont typeface="Wingdings" panose="05000000000000000000" pitchFamily="2" charset="2"/>
              <a:buChar char="§"/>
            </a:pPr>
            <a:r>
              <a:rPr lang="en-GB" sz="1700" dirty="0"/>
              <a:t>Body Health </a:t>
            </a:r>
          </a:p>
          <a:p>
            <a:pPr lvl="1">
              <a:buFont typeface="Wingdings" panose="05000000000000000000" pitchFamily="2" charset="2"/>
              <a:buChar char="§"/>
            </a:pPr>
            <a:r>
              <a:rPr lang="en-GB" sz="1700" dirty="0"/>
              <a:t>Light</a:t>
            </a:r>
          </a:p>
          <a:p>
            <a:pPr>
              <a:buFont typeface="Courier New" panose="02070309020205020404" pitchFamily="49" charset="0"/>
              <a:buChar char="o"/>
            </a:pPr>
            <a:r>
              <a:rPr lang="en-GB" sz="2000" dirty="0"/>
              <a:t>Selected other subjects</a:t>
            </a:r>
          </a:p>
          <a:p>
            <a:pPr lvl="1">
              <a:buFont typeface="Wingdings" panose="05000000000000000000" pitchFamily="2" charset="2"/>
              <a:buChar char="§"/>
            </a:pPr>
            <a:r>
              <a:rPr lang="en-GB" sz="1700" dirty="0"/>
              <a:t>Memories and Cathedral service* / Food tech / Spanish / Swimming/ Sports Day* / Marine Lake*</a:t>
            </a:r>
          </a:p>
          <a:p>
            <a:pPr marL="457200" lvl="1" indent="0">
              <a:buNone/>
            </a:pPr>
            <a:r>
              <a:rPr lang="en-GB" sz="1700" dirty="0"/>
              <a:t>*If COVID-19 restrictions allow</a:t>
            </a:r>
          </a:p>
          <a:p>
            <a:pPr lvl="1">
              <a:buFont typeface="Wingdings" panose="05000000000000000000" pitchFamily="2" charset="2"/>
              <a:buChar char="§"/>
            </a:pPr>
            <a:endParaRPr lang="en-GB" dirty="0"/>
          </a:p>
        </p:txBody>
      </p:sp>
      <p:pic>
        <p:nvPicPr>
          <p:cNvPr id="4" name="Recorded Sound">
            <a:hlinkClick r:id="" action="ppaction://media"/>
            <a:extLst>
              <a:ext uri="{FF2B5EF4-FFF2-40B4-BE49-F238E27FC236}">
                <a16:creationId xmlns:a16="http://schemas.microsoft.com/office/drawing/2014/main" id="{0AFD78CD-57A1-4817-8FAC-F89BC1B339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851299" y="5752184"/>
            <a:ext cx="406400" cy="406400"/>
          </a:xfrm>
          <a:prstGeom prst="rect">
            <a:avLst/>
          </a:prstGeom>
        </p:spPr>
      </p:pic>
    </p:spTree>
    <p:extLst>
      <p:ext uri="{BB962C8B-B14F-4D97-AF65-F5344CB8AC3E}">
        <p14:creationId xmlns:p14="http://schemas.microsoft.com/office/powerpoint/2010/main" val="338998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7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0058-396B-445A-AFB4-EEAE5D32F723}"/>
              </a:ext>
            </a:extLst>
          </p:cNvPr>
          <p:cNvSpPr>
            <a:spLocks noGrp="1"/>
          </p:cNvSpPr>
          <p:nvPr>
            <p:ph type="title"/>
          </p:nvPr>
        </p:nvSpPr>
        <p:spPr/>
        <p:txBody>
          <a:bodyPr/>
          <a:lstStyle/>
          <a:p>
            <a:r>
              <a:rPr lang="en-GB" dirty="0"/>
              <a:t>Housekeeping</a:t>
            </a:r>
          </a:p>
        </p:txBody>
      </p:sp>
      <p:sp>
        <p:nvSpPr>
          <p:cNvPr id="3" name="Content Placeholder 2">
            <a:extLst>
              <a:ext uri="{FF2B5EF4-FFF2-40B4-BE49-F238E27FC236}">
                <a16:creationId xmlns:a16="http://schemas.microsoft.com/office/drawing/2014/main" id="{181B07C4-E452-4784-BA9E-AB1703F9F123}"/>
              </a:ext>
            </a:extLst>
          </p:cNvPr>
          <p:cNvSpPr>
            <a:spLocks noGrp="1"/>
          </p:cNvSpPr>
          <p:nvPr>
            <p:ph idx="1"/>
          </p:nvPr>
        </p:nvSpPr>
        <p:spPr>
          <a:xfrm>
            <a:off x="715617" y="2603500"/>
            <a:ext cx="9200750" cy="3416300"/>
          </a:xfrm>
        </p:spPr>
        <p:txBody>
          <a:bodyPr>
            <a:normAutofit lnSpcReduction="10000"/>
          </a:bodyPr>
          <a:lstStyle/>
          <a:p>
            <a:r>
              <a:rPr lang="en-GB" dirty="0"/>
              <a:t>Be safe, be ready, be respectful underlines all we do </a:t>
            </a:r>
          </a:p>
          <a:p>
            <a:r>
              <a:rPr lang="en-GB" dirty="0"/>
              <a:t>Water Bottles – please bring in a named refillable water bottle daily</a:t>
            </a:r>
          </a:p>
          <a:p>
            <a:r>
              <a:rPr lang="en-GB" dirty="0"/>
              <a:t>Uniform – please name all items</a:t>
            </a:r>
          </a:p>
          <a:p>
            <a:r>
              <a:rPr lang="en-GB" dirty="0"/>
              <a:t>Pencil cases and equipment are provided for all lessons-no need to bring any</a:t>
            </a:r>
          </a:p>
          <a:p>
            <a:r>
              <a:rPr lang="en-GB" dirty="0"/>
              <a:t>PE days – no earrings and long hair tied back please</a:t>
            </a:r>
          </a:p>
          <a:p>
            <a:r>
              <a:rPr lang="en-GB" dirty="0"/>
              <a:t>Playtime snacks – healthy snacks (fruit and vegetables-no chocolate/crisps)</a:t>
            </a:r>
          </a:p>
          <a:p>
            <a:r>
              <a:rPr lang="en-GB" dirty="0"/>
              <a:t>Mobile Phones  and smart watches are to be handed in each morning</a:t>
            </a:r>
          </a:p>
          <a:p>
            <a:r>
              <a:rPr lang="en-GB" dirty="0"/>
              <a:t>Walking home/change of arrangements–permission must be emailed to year 6 team in advance using the year6comms@stbridgets.wirral.sch.uk email</a:t>
            </a:r>
          </a:p>
        </p:txBody>
      </p:sp>
      <p:pic>
        <p:nvPicPr>
          <p:cNvPr id="4" name="Recorded Sound">
            <a:hlinkClick r:id="" action="ppaction://media"/>
            <a:extLst>
              <a:ext uri="{FF2B5EF4-FFF2-40B4-BE49-F238E27FC236}">
                <a16:creationId xmlns:a16="http://schemas.microsoft.com/office/drawing/2014/main" id="{24438856-E8D6-4E72-BDE1-958DEE4CB1A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785311" y="5742756"/>
            <a:ext cx="406400" cy="406400"/>
          </a:xfrm>
          <a:prstGeom prst="rect">
            <a:avLst/>
          </a:prstGeom>
        </p:spPr>
      </p:pic>
    </p:spTree>
    <p:extLst>
      <p:ext uri="{BB962C8B-B14F-4D97-AF65-F5344CB8AC3E}">
        <p14:creationId xmlns:p14="http://schemas.microsoft.com/office/powerpoint/2010/main" val="94528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439</TotalTime>
  <Words>673</Words>
  <Application>Microsoft Office PowerPoint</Application>
  <PresentationFormat>Widescreen</PresentationFormat>
  <Paragraphs>99</Paragraphs>
  <Slides>11</Slides>
  <Notes>0</Notes>
  <HiddenSlides>0</HiddenSlides>
  <MMClips>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Century Gothic</vt:lpstr>
      <vt:lpstr>Courier New</vt:lpstr>
      <vt:lpstr>Wingdings</vt:lpstr>
      <vt:lpstr>Wingdings 3</vt:lpstr>
      <vt:lpstr>Ion Boardroom</vt:lpstr>
      <vt:lpstr>Year 6 Curriculum Evening  ‘Love your neighbour as yourself.’</vt:lpstr>
      <vt:lpstr>Overview</vt:lpstr>
      <vt:lpstr>Welcome to Year 6</vt:lpstr>
      <vt:lpstr>Expectations: Be safe, be ready, be respectful</vt:lpstr>
      <vt:lpstr>Curriculum Overview Autumn-Our World</vt:lpstr>
      <vt:lpstr>Robinwood</vt:lpstr>
      <vt:lpstr>Curriculum Overview Spring-Our Community</vt:lpstr>
      <vt:lpstr>Curriculum Overview Summer – Our Environment</vt:lpstr>
      <vt:lpstr>Housekeeping</vt:lpstr>
      <vt:lpstr>Summer Term Assessments &amp; Transition</vt:lpstr>
      <vt:lpstr>Thank you</vt:lpstr>
    </vt:vector>
  </TitlesOfParts>
  <Company>hi-impact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Curriculum Evening</dc:title>
  <dc:creator>nealr</dc:creator>
  <cp:lastModifiedBy>nealr</cp:lastModifiedBy>
  <cp:revision>41</cp:revision>
  <dcterms:created xsi:type="dcterms:W3CDTF">2017-09-22T14:55:15Z</dcterms:created>
  <dcterms:modified xsi:type="dcterms:W3CDTF">2021-10-06T11:51:49Z</dcterms:modified>
</cp:coreProperties>
</file>